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9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46" r:id="rId78"/>
    <p:sldId id="347" r:id="rId79"/>
    <p:sldId id="348" r:id="rId80"/>
    <p:sldId id="349" r:id="rId81"/>
    <p:sldId id="350" r:id="rId82"/>
    <p:sldId id="351" r:id="rId83"/>
    <p:sldId id="352" r:id="rId84"/>
    <p:sldId id="353" r:id="rId85"/>
    <p:sldId id="341" r:id="rId86"/>
    <p:sldId id="342" r:id="rId87"/>
    <p:sldId id="343" r:id="rId88"/>
    <p:sldId id="344" r:id="rId89"/>
    <p:sldId id="345" r:id="rId9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1AE18D-18FD-41CE-A5AB-BBC0100E1078}" type="datetimeFigureOut">
              <a:rPr lang="fr-FR" smtClean="0"/>
              <a:t>11/01/2026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F54EB0-4DD7-4975-B40F-D95055E89BD0}" type="slidenum">
              <a:rPr lang="fr-FR" smtClean="0"/>
              <a:t>‹N°›</a:t>
            </a:fld>
            <a:endParaRPr lang="fr-FR"/>
          </a:p>
        </p:txBody>
      </p:sp>
    </p:spTree>
    <p:extLst>
      <p:ext uri="{BB962C8B-B14F-4D97-AF65-F5344CB8AC3E}">
        <p14:creationId xmlns:p14="http://schemas.microsoft.com/office/powerpoint/2010/main" val="3553921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194B2015-A925-4270-A162-EA490D6D27F8}" type="slidenum">
              <a:t>1</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5043861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FCB08EA8-5D98-464D-90E4-6A8F5C6C83B2}" type="slidenum">
              <a:t>44</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1041401" y="949320"/>
            <a:ext cx="6249988" cy="4687891"/>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3726551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E1B44EC8-3663-43B7-B1A5-0A78D5A9DC8C}" type="slidenum">
              <a:t>45</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1041401" y="949320"/>
            <a:ext cx="6249988" cy="4687891"/>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414860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p:nvPr/>
        </p:nvSpPr>
        <p:spPr>
          <a:xfrm>
            <a:off x="3912168" y="10472687"/>
            <a:ext cx="2991935" cy="551374"/>
          </a:xfrm>
          <a:prstGeom prst="rect">
            <a:avLst/>
          </a:prstGeom>
          <a:noFill/>
          <a:ln cap="flat">
            <a:noFill/>
          </a:ln>
        </p:spPr>
        <p:txBody>
          <a:bodyPr vert="horz" wrap="square" lIns="98682" tIns="49341" rIns="98682" bIns="49341" anchor="b" anchorCtr="0" compatLnSpc="1">
            <a:noAutofit/>
          </a:bodyPr>
          <a:lstStyle/>
          <a:p>
            <a:pPr marL="0" marR="0" lvl="0" indent="0" algn="r" defTabSz="933446"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D5B3C24B-C001-4D81-A023-3B2F390CCFF1}" type="slidenum">
              <a:t>46</a:t>
            </a:fld>
            <a:endParaRPr lang="fr-FR" sz="1200" b="0" i="0" u="none" strike="noStrike" kern="1200" cap="none" spc="0" baseline="0">
              <a:solidFill>
                <a:srgbClr val="000000"/>
              </a:solidFill>
              <a:uFillTx/>
              <a:latin typeface="Times New Roman" pitchFamily="18"/>
              <a:ea typeface="ＭＳ Ｐゴシック" pitchFamily="34"/>
            </a:endParaRPr>
          </a:p>
        </p:txBody>
      </p:sp>
      <p:sp>
        <p:nvSpPr>
          <p:cNvPr id="3" name="Espace réservé de l'image des diapositives 2"/>
          <p:cNvSpPr>
            <a:spLocks noGrp="1" noRot="1" noChangeAspect="1"/>
          </p:cNvSpPr>
          <p:nvPr>
            <p:ph type="sldImg"/>
          </p:nvPr>
        </p:nvSpPr>
        <p:spPr>
          <a:xfrm>
            <a:off x="1106488" y="812801"/>
            <a:ext cx="5345116" cy="4008436"/>
          </a:xfrm>
        </p:spPr>
      </p:sp>
      <p:sp>
        <p:nvSpPr>
          <p:cNvPr id="4" name="Rectangle 3"/>
          <p:cNvSpPr txBox="1">
            <a:spLocks noGrp="1"/>
          </p:cNvSpPr>
          <p:nvPr>
            <p:ph type="body" sz="quarter" idx="1"/>
          </p:nvPr>
        </p:nvSpPr>
        <p:spPr/>
        <p:txBody>
          <a:bodyPr/>
          <a:lstStyle/>
          <a:p>
            <a:pPr lvl="0" hangingPunct="1"/>
            <a:r>
              <a:rPr lang="fr-FR">
                <a:latin typeface="Times New Roman" pitchFamily="18"/>
              </a:rPr>
              <a:t>Ne pas confondre Orientation et affectation</a:t>
            </a:r>
          </a:p>
          <a:p>
            <a:pPr lvl="0" hangingPunct="1"/>
            <a:endParaRPr lang="fr-FR">
              <a:latin typeface="Times New Roman" pitchFamily="18"/>
            </a:endParaRPr>
          </a:p>
        </p:txBody>
      </p:sp>
    </p:spTree>
    <p:extLst>
      <p:ext uri="{BB962C8B-B14F-4D97-AF65-F5344CB8AC3E}">
        <p14:creationId xmlns:p14="http://schemas.microsoft.com/office/powerpoint/2010/main" val="1724955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0EDA6078-CEC1-40EC-A74F-C61E108E1D08}" type="slidenum">
              <a:t>47</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237963" y="950043"/>
            <a:ext cx="7857000" cy="4687561"/>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459064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F8CED563-332E-43DC-A612-DC52F30C25A7}" type="slidenum">
              <a:t>50</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2475873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8F323D42-F312-4855-8353-426F43F469DA}" type="slidenum">
              <a:t>51</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217488" y="812800"/>
            <a:ext cx="7123112" cy="400843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37335458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E931E874-76A3-44C3-AF3C-82D1D5054838}" type="slidenum">
              <a:t>52</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2432217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8E831D01-8891-421E-8188-C82871A893AA}" type="slidenum">
              <a:t>53</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42758441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FD896FBC-999F-448E-82B8-50E2A7F6E5B8}" type="slidenum">
              <a:t>54</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41202259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90A4134E-6D42-4A5B-A8AA-5EF51B2FC201}" type="slidenum">
              <a:t>55</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3994387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DB276948-CB5E-4563-9235-F37703AFCD22}" type="slidenum">
              <a:t>2</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42746972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98012600-58AF-40E9-918A-C7EEBD3DCECB}" type="slidenum">
              <a:t>56</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8173290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AA0E23E2-26C1-4366-9850-2B4CC7B1EF8F}" type="slidenum">
              <a:t>57</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1402470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5497E9DC-D30F-48FA-B6D8-10FC1E0A13BF}" type="slidenum">
              <a:t>58</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26755547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C7E00ABE-250C-4B0C-B1C5-57BC3D61990C}" type="slidenum">
              <a:t>59</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41751716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97916AFC-A749-4527-A7C8-EAD5DD77B297}" type="slidenum">
              <a:t>60</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solidFill>
            <a:srgbClr val="5B9BD5"/>
          </a:solidFill>
          <a:ln w="25402">
            <a:solidFill>
              <a:srgbClr val="41719C"/>
            </a:solidFill>
            <a:prstDash val="solid"/>
          </a:ln>
        </p:spPr>
      </p:sp>
      <p:sp>
        <p:nvSpPr>
          <p:cNvPr id="4"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8069613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6D23C61E-C405-4004-8E12-D5999FD3952F}" type="slidenum">
              <a:t>61</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217488" y="812800"/>
            <a:ext cx="7123112" cy="400843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23156634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E12A6B51-F9A4-481C-BC6E-8622E1B60DF2}" type="slidenum">
              <a:t>62</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1080697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3E011D8A-015F-4B03-AD72-3488D9234033}" type="slidenum">
              <a:t>63</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9046840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FC140AA2-2994-4231-AB24-6683B3A36283}" type="slidenum">
              <a:t>64</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41562213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ABF98546-8E25-4157-8986-BA2584FB627D}" type="slidenum">
              <a:t>65</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412331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txBox="1"/>
          <p:nvPr/>
        </p:nvSpPr>
        <p:spPr>
          <a:xfrm>
            <a:off x="4282199" y="10155600"/>
            <a:ext cx="3275636" cy="536039"/>
          </a:xfrm>
          <a:prstGeom prst="rect">
            <a:avLst/>
          </a:prstGeom>
          <a:noFill/>
          <a:ln cap="flat">
            <a:noFill/>
          </a:ln>
        </p:spPr>
        <p:txBody>
          <a:bodyPr vert="horz" wrap="square" lIns="90004" tIns="44997" rIns="90004" bIns="44997" anchor="t" anchorCtr="0" compatLnSpc="1">
            <a:noAutofit/>
          </a:bodyPr>
          <a:lstStyle/>
          <a:p>
            <a:pPr marL="0" marR="0" lvl="0" indent="0" algn="l" defTabSz="914400" rtl="0" fontAlgn="auto" hangingPunct="1">
              <a:lnSpc>
                <a:spcPct val="100000"/>
              </a:lnSpc>
              <a:spcBef>
                <a:spcPts val="0"/>
              </a:spcBef>
              <a:spcAft>
                <a:spcPts val="0"/>
              </a:spcAft>
              <a:buNone/>
              <a:tabLst>
                <a:tab pos="0" algn="l"/>
                <a:tab pos="952557" algn="l"/>
                <a:tab pos="1906917" algn="l"/>
                <a:tab pos="2861276" algn="l"/>
                <a:tab pos="3815635" algn="l"/>
                <a:tab pos="4770004" algn="l"/>
                <a:tab pos="5724363" algn="l"/>
                <a:tab pos="6678722" algn="l"/>
                <a:tab pos="7631637" algn="l"/>
                <a:tab pos="8585996" algn="l"/>
                <a:tab pos="9540355" algn="l"/>
                <a:tab pos="10494724" algn="l"/>
              </a:tabLst>
              <a:defRPr sz="1800" b="0" i="0" u="none" strike="noStrike" kern="0" cap="none" spc="0" baseline="0">
                <a:solidFill>
                  <a:srgbClr val="000000"/>
                </a:solidFill>
                <a:uFillTx/>
              </a:defRPr>
            </a:pPr>
            <a:fld id="{413B4828-4ACE-4254-819A-B48A84A44925}" type="slidenum">
              <a:t>34</a:t>
            </a:fld>
            <a:endParaRPr lang="fr-FR" sz="1800" b="0" i="0" u="none" strike="noStrike" kern="1200" cap="none" spc="0" baseline="0">
              <a:solidFill>
                <a:srgbClr val="000000"/>
              </a:solidFill>
              <a:uFillTx/>
              <a:latin typeface="Times New Roman" pitchFamily="18"/>
              <a:cs typeface="Arial" pitchFamily="2"/>
            </a:endParaRPr>
          </a:p>
        </p:txBody>
      </p:sp>
      <p:sp>
        <p:nvSpPr>
          <p:cNvPr id="3"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997C0A15-8467-4E69-BE68-522958C8C063}" type="slidenum">
              <a:t>34</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4" name="Espace réservé de l'image des diapositives 1"/>
          <p:cNvSpPr>
            <a:spLocks noGrp="1" noRot="1" noChangeAspect="1"/>
          </p:cNvSpPr>
          <p:nvPr>
            <p:ph type="sldImg"/>
          </p:nvPr>
        </p:nvSpPr>
        <p:spPr>
          <a:xfrm>
            <a:off x="-103188" y="881063"/>
            <a:ext cx="7802563" cy="4389437"/>
          </a:xfrm>
          <a:solidFill>
            <a:srgbClr val="5B9BD5"/>
          </a:solidFill>
          <a:ln w="25402">
            <a:solidFill>
              <a:srgbClr val="41719C"/>
            </a:solidFill>
            <a:prstDash val="solid"/>
          </a:ln>
        </p:spPr>
      </p:sp>
      <p:sp>
        <p:nvSpPr>
          <p:cNvPr id="5" name="Espace réservé des commentaires 2"/>
          <p:cNvSpPr txBox="1">
            <a:spLocks noGrp="1"/>
          </p:cNvSpPr>
          <p:nvPr>
            <p:ph type="body" sz="quarter" idx="1"/>
          </p:nvPr>
        </p:nvSpPr>
        <p:spPr>
          <a:xfrm>
            <a:off x="759235" y="5564160"/>
            <a:ext cx="6075721" cy="5269321"/>
          </a:xfrm>
          <a:ln w="0">
            <a:solidFill>
              <a:srgbClr val="000000"/>
            </a:solidFill>
            <a:prstDash val="solid"/>
            <a:miter/>
          </a:ln>
        </p:spPr>
        <p:txBody>
          <a:bodyPr lIns="100803" tIns="50401" rIns="100803" bIns="50401"/>
          <a:lstStyle/>
          <a:p>
            <a:endParaRPr lang="fr-FR"/>
          </a:p>
        </p:txBody>
      </p:sp>
      <p:sp>
        <p:nvSpPr>
          <p:cNvPr id="6" name="Espace réservé du numéro de diapositive 3"/>
          <p:cNvSpPr/>
          <p:nvPr/>
        </p:nvSpPr>
        <p:spPr>
          <a:xfrm>
            <a:off x="4301995" y="11126519"/>
            <a:ext cx="3290761" cy="584996"/>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100803" tIns="50401" rIns="100803" bIns="50401" anchor="b" anchorCtr="0" compatLnSpc="0">
            <a:noAutofit/>
          </a:bodyPr>
          <a:lstStyle/>
          <a:p>
            <a:pPr marL="0" marR="0" lvl="0" indent="0" algn="r" defTabSz="914400" rtl="0" fontAlgn="auto" hangingPunct="1">
              <a:lnSpc>
                <a:spcPct val="100000"/>
              </a:lnSpc>
              <a:spcBef>
                <a:spcPts val="0"/>
              </a:spcBef>
              <a:spcAft>
                <a:spcPts val="0"/>
              </a:spcAft>
              <a:buNone/>
              <a:tabLst/>
              <a:defRPr sz="2110" b="0" i="0" u="none" strike="noStrike" kern="0" cap="none" spc="0" baseline="0">
                <a:solidFill>
                  <a:srgbClr val="000000"/>
                </a:solidFill>
                <a:uFillTx/>
              </a:defRPr>
            </a:pPr>
            <a:fld id="{47BD8BEE-93B1-4C8D-B514-F7AB09FFE5E7}" type="slidenum">
              <a:t>34</a:t>
            </a:fld>
            <a:endParaRPr lang="fr-FR" sz="1400" b="0" i="0" u="none" strike="noStrike" kern="1200" cap="none" spc="0" baseline="0">
              <a:solidFill>
                <a:srgbClr val="000000"/>
              </a:solidFill>
              <a:uFillTx/>
              <a:latin typeface="Calibri" pitchFamily="34"/>
            </a:endParaRPr>
          </a:p>
        </p:txBody>
      </p:sp>
    </p:spTree>
    <p:extLst>
      <p:ext uri="{BB962C8B-B14F-4D97-AF65-F5344CB8AC3E}">
        <p14:creationId xmlns:p14="http://schemas.microsoft.com/office/powerpoint/2010/main" val="35925663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78FACBAA-A76B-4122-9E07-CEC284620A4A}" type="slidenum">
              <a:t>66</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41507323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C73B1C0D-CCE1-46E7-82E2-409C09AB1E02}" type="slidenum">
              <a:t>67</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40133826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96CB77AC-BFCE-4B74-866E-4FE6F09A226A}" type="slidenum">
              <a:t>68</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2537490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D55A5747-C62E-4B33-A1D8-5876605DE1A0}" type="slidenum">
              <a:t>69</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9856533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5AD69F86-6160-4C3A-8290-71E2B858248C}" type="slidenum">
              <a:t>70</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20207026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8F305521-3FBE-4438-8885-4462811EDF2E}" type="slidenum">
              <a:t>71</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2204662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7C327245-0838-4C88-94FD-F5F2D1486795}" type="slidenum">
              <a:t>72</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8467715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081095BD-C90B-4B97-BD49-95055796CC1B}" type="slidenum">
              <a:t>73</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36284175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DC2A9244-810F-4C2D-8245-F2F9F6A7F354}" type="slidenum">
              <a:t>74</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2600036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D0DD4EB6-7153-4839-A74C-436442B0169C}" type="slidenum">
              <a:t>75</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911079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AB766652-DDD6-4A22-B331-0609025CDE7B}" type="slidenum">
              <a:t>35</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237963" y="950043"/>
            <a:ext cx="7857000" cy="4687561"/>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455001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6F74FFD5-D290-403C-972E-600BB041F7DE}" type="slidenum">
              <a:t>76</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35841769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48FB44A8-69B3-414F-ACC2-ED42082613A9}" type="slidenum">
              <a:t>77</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217488" y="812800"/>
            <a:ext cx="7123112" cy="400843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5839392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FC970B8B-6029-4EF6-BCB5-18223D13D292}" type="slidenum">
              <a:t>78</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217488" y="812800"/>
            <a:ext cx="7123112" cy="400843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6409699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6A98405B-7EE9-492B-A29C-94D261157E20}" type="slidenum">
              <a:t>79</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50469548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1F0742AE-BF4B-4A51-97B8-870FD43FFAFB}" type="slidenum">
              <a:t>80</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4745906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D2ECD0EA-3A84-4F2C-8D04-7C1BC727B689}" type="slidenum">
              <a:t>81</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217488" y="812800"/>
            <a:ext cx="7123112" cy="400843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37185799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B0DF065B-AC79-4E4B-9053-E9C0048FCD5D}" type="slidenum">
              <a:t>82</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24353190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A00DE1A4-DF8B-4CB4-ABE4-B1B1514FFB55}" type="slidenum">
              <a:t>83</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5535561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A65F1AA0-7C0F-4D15-B812-DE7C7935F284}" type="slidenum">
              <a:t>84</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217488" y="812800"/>
            <a:ext cx="7123112" cy="400843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p:txBody>
          <a:bodyPr/>
          <a:lstStyle/>
          <a:p>
            <a:endParaRPr lang="fr-FR"/>
          </a:p>
        </p:txBody>
      </p:sp>
    </p:spTree>
    <p:extLst>
      <p:ext uri="{BB962C8B-B14F-4D97-AF65-F5344CB8AC3E}">
        <p14:creationId xmlns:p14="http://schemas.microsoft.com/office/powerpoint/2010/main" val="318926976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B77F3C2D-7877-42DB-AA4A-B1E6AA866773}" type="slidenum">
              <a:t>85</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1220038" y="950043"/>
            <a:ext cx="5892475" cy="4687561"/>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809248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209B176B-8BDA-494C-9813-5128B59C5823}" type="slidenum">
              <a:t>36</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1220038" y="950043"/>
            <a:ext cx="5892475" cy="4687561"/>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21970119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DAA47961-7C32-4EC1-B277-6F5BFB47A0CD}" type="slidenum">
              <a:t>86</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60395656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17C6A098-DE42-432C-B38E-3D6A018D8FF1}" type="slidenum">
              <a:t>87</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28642034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D0A30019-6C7F-40C7-9E98-252F469C223F}" type="slidenum">
              <a:t>88</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0" y="949325"/>
            <a:ext cx="8332788" cy="4687888"/>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915813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D5AEE95C-0C96-4B09-A491-ADEA2B61A286}" type="slidenum">
              <a:t>37</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1220038" y="950043"/>
            <a:ext cx="5892475" cy="4687561"/>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514284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5DBF3F18-D371-499B-9F39-91158B2E4729}" type="slidenum">
              <a:t>38</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1041401" y="949320"/>
            <a:ext cx="6249988" cy="4687891"/>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1854198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AC2DC50E-7712-40F2-BCA6-72740D3C9102}" type="slidenum">
              <a:t>42</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Espace réservé de l'image des diapositives 1"/>
          <p:cNvSpPr>
            <a:spLocks noGrp="1" noRot="1" noChangeAspect="1"/>
          </p:cNvSpPr>
          <p:nvPr>
            <p:ph type="sldImg"/>
          </p:nvPr>
        </p:nvSpPr>
        <p:spPr>
          <a:xfrm>
            <a:off x="1041401" y="949320"/>
            <a:ext cx="6249988" cy="4687891"/>
          </a:xfrm>
          <a:solidFill>
            <a:srgbClr val="5B9BD5"/>
          </a:solidFill>
          <a:ln w="25402">
            <a:solidFill>
              <a:srgbClr val="41719C"/>
            </a:solidFill>
            <a:prstDash val="solid"/>
          </a:ln>
        </p:spPr>
      </p:sp>
      <p:sp>
        <p:nvSpPr>
          <p:cNvPr id="4" name="Espace réservé des notes 2"/>
          <p:cNvSpPr txBox="1">
            <a:spLocks noGrp="1"/>
          </p:cNvSpPr>
          <p:nvPr>
            <p:ph type="body" sz="quarter" idx="1"/>
          </p:nvPr>
        </p:nvSpPr>
        <p:spPr>
          <a:xfrm>
            <a:off x="833036" y="5938195"/>
            <a:ext cx="6666835" cy="5625361"/>
          </a:xfrm>
        </p:spPr>
        <p:txBody>
          <a:bodyPr/>
          <a:lstStyle/>
          <a:p>
            <a:endParaRPr lang="fr-FR"/>
          </a:p>
        </p:txBody>
      </p:sp>
    </p:spTree>
    <p:extLst>
      <p:ext uri="{BB962C8B-B14F-4D97-AF65-F5344CB8AC3E}">
        <p14:creationId xmlns:p14="http://schemas.microsoft.com/office/powerpoint/2010/main" val="2363445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3"/>
          <p:cNvSpPr txBox="1"/>
          <p:nvPr/>
        </p:nvSpPr>
        <p:spPr>
          <a:xfrm>
            <a:off x="4282199" y="10155600"/>
            <a:ext cx="3275636" cy="536039"/>
          </a:xfrm>
          <a:prstGeom prst="rect">
            <a:avLst/>
          </a:prstGeom>
          <a:noFill/>
          <a:ln cap="flat">
            <a:noFill/>
          </a:ln>
        </p:spPr>
        <p:txBody>
          <a:bodyPr vert="horz" wrap="square" lIns="90004" tIns="44997" rIns="90004" bIns="44997"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64C485E-4AB5-4CBD-91EF-9B3618A4BD99}" type="slidenum">
              <a:t>43</a:t>
            </a:fld>
            <a:endParaRPr lang="fr-FR" sz="1800" b="0" i="0" u="none" strike="noStrike" kern="1200" cap="none" spc="0" baseline="0">
              <a:solidFill>
                <a:srgbClr val="000000"/>
              </a:solidFill>
              <a:uFillTx/>
              <a:latin typeface="Calibri"/>
            </a:endParaRPr>
          </a:p>
        </p:txBody>
      </p:sp>
      <p:sp>
        <p:nvSpPr>
          <p:cNvPr id="3" name="Espace réservé du numéro de diapositive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330511A2-6E30-4213-A214-2DE35B78E384}" type="slidenum">
              <a:t>43</a:t>
            </a:fld>
            <a:endParaRPr lang="fr-FR"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4" name="Espace réservé de l'image des diapositives 1"/>
          <p:cNvSpPr>
            <a:spLocks noGrp="1" noRot="1" noChangeAspect="1"/>
          </p:cNvSpPr>
          <p:nvPr>
            <p:ph type="sldImg"/>
          </p:nvPr>
        </p:nvSpPr>
        <p:spPr>
          <a:xfrm>
            <a:off x="1374772" y="1336679"/>
            <a:ext cx="4810128" cy="3608386"/>
          </a:xfrm>
          <a:solidFill>
            <a:srgbClr val="5B9BD5"/>
          </a:solidFill>
          <a:ln w="25402">
            <a:solidFill>
              <a:srgbClr val="41719C"/>
            </a:solidFill>
            <a:prstDash val="solid"/>
          </a:ln>
        </p:spPr>
      </p:sp>
      <p:sp>
        <p:nvSpPr>
          <p:cNvPr id="5" name="Espace réservé des notes 2"/>
          <p:cNvSpPr txBox="1">
            <a:spLocks noGrp="1"/>
          </p:cNvSpPr>
          <p:nvPr>
            <p:ph type="body" sz="quarter" idx="1"/>
          </p:nvPr>
        </p:nvSpPr>
        <p:spPr>
          <a:xfrm>
            <a:off x="755998" y="5145484"/>
            <a:ext cx="6047640" cy="4209476"/>
          </a:xfrm>
        </p:spPr>
        <p:txBody>
          <a:bodyPr lIns="90004" tIns="44997" rIns="90004" bIns="44997"/>
          <a:lstStyle/>
          <a:p>
            <a:pPr lvl="0">
              <a:spcBef>
                <a:spcPts val="540"/>
              </a:spcBef>
            </a:pPr>
            <a:r>
              <a:rPr lang="fr-FR" sz="1800"/>
              <a:t>L’affectation dans la voie professionnelle est académique : possibilité de formuler des vœux dans toutes les formations de l’académie sans restriction liée à leur zone géographique de résidence.</a:t>
            </a:r>
          </a:p>
          <a:p>
            <a:pPr lvl="0">
              <a:spcBef>
                <a:spcPts val="540"/>
              </a:spcBef>
            </a:pPr>
            <a:endParaRPr lang="fr-FR" sz="1800"/>
          </a:p>
          <a:p>
            <a:pPr lvl="0">
              <a:spcBef>
                <a:spcPts val="540"/>
              </a:spcBef>
            </a:pPr>
            <a:r>
              <a:rPr lang="fr-FR" sz="1800"/>
              <a:t>Les formations intégrées à la procédure passpro peuvent donner lieu à un bonus, en fonction de avis pédagogiques formulés par les établissements d’origine et d’accueil.</a:t>
            </a:r>
          </a:p>
          <a:p>
            <a:pPr lvl="0">
              <a:spcBef>
                <a:spcPts val="540"/>
              </a:spcBef>
            </a:pPr>
            <a:endParaRPr lang="fr-FR" sz="1800"/>
          </a:p>
        </p:txBody>
      </p:sp>
    </p:spTree>
    <p:extLst>
      <p:ext uri="{BB962C8B-B14F-4D97-AF65-F5344CB8AC3E}">
        <p14:creationId xmlns:p14="http://schemas.microsoft.com/office/powerpoint/2010/main" val="2285063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3062509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2530797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32801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945211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62422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1432210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1632426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25286995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Équipe">
    <p:spTree>
      <p:nvGrpSpPr>
        <p:cNvPr id="1" name=""/>
        <p:cNvGrpSpPr/>
        <p:nvPr/>
      </p:nvGrpSpPr>
      <p:grpSpPr>
        <a:xfrm>
          <a:off x="0" y="0"/>
          <a:ext cx="0" cy="0"/>
          <a:chOff x="0" y="0"/>
          <a:chExt cx="0" cy="0"/>
        </a:xfrm>
      </p:grpSpPr>
      <p:sp>
        <p:nvSpPr>
          <p:cNvPr id="2" name="Espace réservé d’image 30"/>
          <p:cNvSpPr txBox="1">
            <a:spLocks noGrp="1"/>
          </p:cNvSpPr>
          <p:nvPr>
            <p:ph type="pic" idx="4294967295"/>
          </p:nvPr>
        </p:nvSpPr>
        <p:spPr>
          <a:xfrm>
            <a:off x="7732105" y="3063095"/>
            <a:ext cx="1463044" cy="1479810"/>
          </a:xfrm>
        </p:spPr>
        <p:txBody>
          <a:bodyPr anchor="ctr" anchorCtr="1">
            <a:noAutofit/>
          </a:bodyPr>
          <a:lstStyle>
            <a:lvl1pPr algn="ctr">
              <a:buNone/>
              <a:defRPr sz="1501"/>
            </a:lvl1pPr>
          </a:lstStyle>
          <a:p>
            <a:pPr lvl="0"/>
            <a:r>
              <a:rPr lang="fr-FR"/>
              <a:t>Cliquez sur l'icône pour ajouter une image</a:t>
            </a:r>
          </a:p>
        </p:txBody>
      </p:sp>
      <p:sp>
        <p:nvSpPr>
          <p:cNvPr id="3" name="Espace réservé d’image 29"/>
          <p:cNvSpPr txBox="1">
            <a:spLocks noGrp="1"/>
          </p:cNvSpPr>
          <p:nvPr>
            <p:ph type="pic" idx="4294967295"/>
          </p:nvPr>
        </p:nvSpPr>
        <p:spPr>
          <a:xfrm>
            <a:off x="10101262" y="3064912"/>
            <a:ext cx="1442439" cy="1477992"/>
          </a:xfrm>
        </p:spPr>
        <p:txBody>
          <a:bodyPr anchor="ctr" anchorCtr="1">
            <a:noAutofit/>
          </a:bodyPr>
          <a:lstStyle>
            <a:lvl1pPr algn="ctr">
              <a:buNone/>
              <a:defRPr sz="1501"/>
            </a:lvl1pPr>
          </a:lstStyle>
          <a:p>
            <a:pPr lvl="0"/>
            <a:r>
              <a:rPr lang="fr-FR"/>
              <a:t>Cliquez sur l'icône pour ajouter une image</a:t>
            </a:r>
          </a:p>
        </p:txBody>
      </p:sp>
      <p:sp>
        <p:nvSpPr>
          <p:cNvPr id="4" name="Espace réservé d’image 27"/>
          <p:cNvSpPr txBox="1">
            <a:spLocks noGrp="1"/>
          </p:cNvSpPr>
          <p:nvPr>
            <p:ph type="pic" idx="4294967295"/>
          </p:nvPr>
        </p:nvSpPr>
        <p:spPr>
          <a:xfrm>
            <a:off x="5370491" y="3064912"/>
            <a:ext cx="1455511" cy="1477992"/>
          </a:xfrm>
        </p:spPr>
        <p:txBody>
          <a:bodyPr anchor="ctr" anchorCtr="1">
            <a:noAutofit/>
          </a:bodyPr>
          <a:lstStyle>
            <a:lvl1pPr algn="ctr">
              <a:buNone/>
              <a:defRPr sz="1501"/>
            </a:lvl1pPr>
          </a:lstStyle>
          <a:p>
            <a:pPr lvl="0"/>
            <a:r>
              <a:rPr lang="fr-FR"/>
              <a:t>Cliquez sur l'icône pour ajouter une image</a:t>
            </a:r>
          </a:p>
        </p:txBody>
      </p:sp>
      <p:sp>
        <p:nvSpPr>
          <p:cNvPr id="5" name="Espace réservé d’image 26"/>
          <p:cNvSpPr txBox="1">
            <a:spLocks noGrp="1"/>
          </p:cNvSpPr>
          <p:nvPr>
            <p:ph type="pic" idx="4294967295"/>
          </p:nvPr>
        </p:nvSpPr>
        <p:spPr>
          <a:xfrm>
            <a:off x="3009627" y="3064912"/>
            <a:ext cx="1447217" cy="1477992"/>
          </a:xfrm>
        </p:spPr>
        <p:txBody>
          <a:bodyPr anchor="ctr" anchorCtr="1">
            <a:noAutofit/>
          </a:bodyPr>
          <a:lstStyle>
            <a:lvl1pPr algn="ctr">
              <a:buNone/>
              <a:defRPr sz="1501"/>
            </a:lvl1pPr>
          </a:lstStyle>
          <a:p>
            <a:pPr lvl="0"/>
            <a:r>
              <a:rPr lang="fr-FR"/>
              <a:t>Cliquez sur l'icône pour ajouter une image</a:t>
            </a:r>
          </a:p>
        </p:txBody>
      </p:sp>
      <p:sp>
        <p:nvSpPr>
          <p:cNvPr id="6" name="Espace réservé d’image 25"/>
          <p:cNvSpPr txBox="1">
            <a:spLocks noGrp="1"/>
          </p:cNvSpPr>
          <p:nvPr>
            <p:ph type="pic" idx="4294967295"/>
          </p:nvPr>
        </p:nvSpPr>
        <p:spPr>
          <a:xfrm>
            <a:off x="648301" y="3058474"/>
            <a:ext cx="1463044" cy="1484430"/>
          </a:xfrm>
        </p:spPr>
        <p:txBody>
          <a:bodyPr anchor="ctr" anchorCtr="1">
            <a:noAutofit/>
          </a:bodyPr>
          <a:lstStyle>
            <a:lvl1pPr algn="ctr">
              <a:buNone/>
              <a:defRPr sz="1501"/>
            </a:lvl1pPr>
          </a:lstStyle>
          <a:p>
            <a:pPr lvl="0"/>
            <a:r>
              <a:rPr lang="fr-FR"/>
              <a:t>Cliquez sur l'icône pour ajouter une image</a:t>
            </a:r>
          </a:p>
        </p:txBody>
      </p:sp>
      <p:sp>
        <p:nvSpPr>
          <p:cNvPr id="7" name="Titre 1"/>
          <p:cNvSpPr txBox="1">
            <a:spLocks noGrp="1"/>
          </p:cNvSpPr>
          <p:nvPr>
            <p:ph type="title"/>
          </p:nvPr>
        </p:nvSpPr>
        <p:spPr>
          <a:xfrm>
            <a:off x="1" y="365125"/>
            <a:ext cx="12188952" cy="1325559"/>
          </a:xfrm>
        </p:spPr>
        <p:txBody>
          <a:bodyPr anchorCtr="1"/>
          <a:lstStyle>
            <a:lvl1pPr algn="ctr">
              <a:defRPr sz="5401"/>
            </a:lvl1pPr>
          </a:lstStyle>
          <a:p>
            <a:pPr lvl="0"/>
            <a:r>
              <a:rPr lang="fr-FR"/>
              <a:t>Modifiez le style du titre</a:t>
            </a:r>
          </a:p>
        </p:txBody>
      </p:sp>
      <p:sp>
        <p:nvSpPr>
          <p:cNvPr id="8" name="Espace réservé de la date 3"/>
          <p:cNvSpPr txBox="1">
            <a:spLocks noGrp="1"/>
          </p:cNvSpPr>
          <p:nvPr>
            <p:ph type="dt" sz="half" idx="7"/>
          </p:nvPr>
        </p:nvSpPr>
        <p:spPr/>
        <p:txBody>
          <a:bodyPr/>
          <a:lstStyle>
            <a:lvl1pPr>
              <a:defRPr/>
            </a:lvl1pPr>
          </a:lstStyle>
          <a:p>
            <a:pPr lvl="0"/>
            <a:fld id="{04FEDFEE-99FD-4C0F-BD4F-FE7E4ECE68A6}" type="datetime1">
              <a:rPr lang="fr-FR"/>
              <a:pPr lvl="0"/>
              <a:t>11/01/2026</a:t>
            </a:fld>
            <a:endParaRPr lang="fr-FR"/>
          </a:p>
        </p:txBody>
      </p:sp>
      <p:sp>
        <p:nvSpPr>
          <p:cNvPr id="9" name="Espace réservé du pied de page 4"/>
          <p:cNvSpPr txBox="1">
            <a:spLocks noGrp="1"/>
          </p:cNvSpPr>
          <p:nvPr>
            <p:ph type="ftr" sz="quarter" idx="9"/>
          </p:nvPr>
        </p:nvSpPr>
        <p:spPr/>
        <p:txBody>
          <a:bodyPr/>
          <a:lstStyle>
            <a:lvl1pPr>
              <a:defRPr>
                <a:latin typeface="Gulim" pitchFamily="34"/>
              </a:defRPr>
            </a:lvl1pPr>
          </a:lstStyle>
          <a:p>
            <a:pPr lvl="0"/>
            <a:r>
              <a:rPr lang="fr-FR"/>
              <a:t>S'orienter en 3ème </a:t>
            </a:r>
          </a:p>
        </p:txBody>
      </p:sp>
      <p:sp>
        <p:nvSpPr>
          <p:cNvPr id="10" name="Espace réservé du numéro de diapositive 5"/>
          <p:cNvSpPr txBox="1">
            <a:spLocks noGrp="1"/>
          </p:cNvSpPr>
          <p:nvPr>
            <p:ph type="sldNum" sz="quarter" idx="8"/>
          </p:nvPr>
        </p:nvSpPr>
        <p:spPr/>
        <p:txBody>
          <a:bodyPr/>
          <a:lstStyle>
            <a:lvl1pPr>
              <a:defRPr/>
            </a:lvl1pPr>
          </a:lstStyle>
          <a:p>
            <a:pPr lvl="0"/>
            <a:fld id="{395CC0F8-7079-4013-BAB5-8EB3554FB848}" type="slidenum">
              <a:t>‹N°›</a:t>
            </a:fld>
            <a:endParaRPr lang="fr-FR"/>
          </a:p>
        </p:txBody>
      </p:sp>
      <p:sp>
        <p:nvSpPr>
          <p:cNvPr id="12" name="Espace réservé du texte 32"/>
          <p:cNvSpPr txBox="1">
            <a:spLocks noGrp="1"/>
          </p:cNvSpPr>
          <p:nvPr>
            <p:ph type="body" idx="4294967295"/>
          </p:nvPr>
        </p:nvSpPr>
        <p:spPr>
          <a:xfrm>
            <a:off x="630939" y="4754882"/>
            <a:ext cx="1481324" cy="740668"/>
          </a:xfrm>
        </p:spPr>
        <p:txBody>
          <a:bodyPr anchorCtr="1">
            <a:noAutofit/>
          </a:bodyPr>
          <a:lstStyle>
            <a:lvl1pPr marL="0" indent="0" algn="ctr">
              <a:spcBef>
                <a:spcPts val="0"/>
              </a:spcBef>
              <a:buNone/>
              <a:defRPr/>
            </a:lvl1pPr>
            <a:lvl2pPr marL="0" indent="0" algn="ctr">
              <a:spcBef>
                <a:spcPts val="0"/>
              </a:spcBef>
              <a:buNone/>
              <a:defRPr sz="1350"/>
            </a:lvl2pPr>
          </a:lstStyle>
          <a:p>
            <a:pPr lvl="0"/>
            <a:r>
              <a:rPr lang="fr-FR"/>
              <a:t>Nom</a:t>
            </a:r>
          </a:p>
          <a:p>
            <a:pPr lvl="1"/>
            <a:r>
              <a:rPr lang="fr-FR"/>
              <a:t>Titre</a:t>
            </a:r>
          </a:p>
        </p:txBody>
      </p:sp>
      <p:sp>
        <p:nvSpPr>
          <p:cNvPr id="13" name="Espace réservé du texte 32"/>
          <p:cNvSpPr txBox="1">
            <a:spLocks noGrp="1"/>
          </p:cNvSpPr>
          <p:nvPr>
            <p:ph type="body" idx="4294967295"/>
          </p:nvPr>
        </p:nvSpPr>
        <p:spPr>
          <a:xfrm>
            <a:off x="2993140" y="4754882"/>
            <a:ext cx="1481324" cy="740668"/>
          </a:xfrm>
        </p:spPr>
        <p:txBody>
          <a:bodyPr anchorCtr="1">
            <a:noAutofit/>
          </a:bodyPr>
          <a:lstStyle>
            <a:lvl1pPr marL="0" indent="0" algn="ctr">
              <a:spcBef>
                <a:spcPts val="0"/>
              </a:spcBef>
              <a:buNone/>
              <a:defRPr/>
            </a:lvl1pPr>
            <a:lvl2pPr marL="0" indent="0" algn="ctr">
              <a:spcBef>
                <a:spcPts val="0"/>
              </a:spcBef>
              <a:buNone/>
              <a:defRPr sz="1350"/>
            </a:lvl2pPr>
          </a:lstStyle>
          <a:p>
            <a:pPr lvl="0"/>
            <a:r>
              <a:rPr lang="fr-FR"/>
              <a:t>Nom</a:t>
            </a:r>
          </a:p>
          <a:p>
            <a:pPr lvl="1"/>
            <a:r>
              <a:rPr lang="fr-FR"/>
              <a:t>Titre</a:t>
            </a:r>
          </a:p>
        </p:txBody>
      </p:sp>
      <p:sp>
        <p:nvSpPr>
          <p:cNvPr id="14" name="Espace réservé du texte 32"/>
          <p:cNvSpPr txBox="1">
            <a:spLocks noGrp="1"/>
          </p:cNvSpPr>
          <p:nvPr>
            <p:ph type="body" idx="4294967295"/>
          </p:nvPr>
        </p:nvSpPr>
        <p:spPr>
          <a:xfrm>
            <a:off x="5355340" y="4754882"/>
            <a:ext cx="1481324" cy="740668"/>
          </a:xfrm>
        </p:spPr>
        <p:txBody>
          <a:bodyPr anchorCtr="1">
            <a:noAutofit/>
          </a:bodyPr>
          <a:lstStyle>
            <a:lvl1pPr marL="0" indent="0" algn="ctr">
              <a:spcBef>
                <a:spcPts val="0"/>
              </a:spcBef>
              <a:buNone/>
              <a:defRPr/>
            </a:lvl1pPr>
            <a:lvl2pPr marL="0" indent="0" algn="ctr">
              <a:spcBef>
                <a:spcPts val="0"/>
              </a:spcBef>
              <a:buNone/>
              <a:defRPr sz="1350"/>
            </a:lvl2pPr>
          </a:lstStyle>
          <a:p>
            <a:pPr lvl="0"/>
            <a:r>
              <a:rPr lang="fr-FR"/>
              <a:t>Nom</a:t>
            </a:r>
          </a:p>
          <a:p>
            <a:pPr lvl="1"/>
            <a:r>
              <a:rPr lang="fr-FR"/>
              <a:t>Titre</a:t>
            </a:r>
          </a:p>
        </p:txBody>
      </p:sp>
      <p:sp>
        <p:nvSpPr>
          <p:cNvPr id="15" name="Espace réservé du texte 32"/>
          <p:cNvSpPr txBox="1">
            <a:spLocks noGrp="1"/>
          </p:cNvSpPr>
          <p:nvPr>
            <p:ph type="body" idx="4294967295"/>
          </p:nvPr>
        </p:nvSpPr>
        <p:spPr>
          <a:xfrm>
            <a:off x="7717541" y="4754882"/>
            <a:ext cx="1481324" cy="740668"/>
          </a:xfrm>
        </p:spPr>
        <p:txBody>
          <a:bodyPr anchorCtr="1">
            <a:noAutofit/>
          </a:bodyPr>
          <a:lstStyle>
            <a:lvl1pPr marL="0" indent="0" algn="ctr">
              <a:spcBef>
                <a:spcPts val="0"/>
              </a:spcBef>
              <a:buNone/>
              <a:defRPr/>
            </a:lvl1pPr>
            <a:lvl2pPr marL="0" indent="0" algn="ctr">
              <a:spcBef>
                <a:spcPts val="0"/>
              </a:spcBef>
              <a:buNone/>
              <a:defRPr sz="1350"/>
            </a:lvl2pPr>
          </a:lstStyle>
          <a:p>
            <a:pPr lvl="0"/>
            <a:r>
              <a:rPr lang="fr-FR"/>
              <a:t>Nom</a:t>
            </a:r>
          </a:p>
          <a:p>
            <a:pPr lvl="1"/>
            <a:r>
              <a:rPr lang="fr-FR"/>
              <a:t>Titre</a:t>
            </a:r>
          </a:p>
        </p:txBody>
      </p:sp>
      <p:sp>
        <p:nvSpPr>
          <p:cNvPr id="16" name="Espace réservé du texte 32"/>
          <p:cNvSpPr txBox="1">
            <a:spLocks noGrp="1"/>
          </p:cNvSpPr>
          <p:nvPr>
            <p:ph type="body" idx="4294967295"/>
          </p:nvPr>
        </p:nvSpPr>
        <p:spPr>
          <a:xfrm>
            <a:off x="10079731" y="4754882"/>
            <a:ext cx="1481324" cy="740668"/>
          </a:xfrm>
        </p:spPr>
        <p:txBody>
          <a:bodyPr anchorCtr="1">
            <a:noAutofit/>
          </a:bodyPr>
          <a:lstStyle>
            <a:lvl1pPr marL="0" indent="0" algn="ctr">
              <a:spcBef>
                <a:spcPts val="0"/>
              </a:spcBef>
              <a:buNone/>
              <a:defRPr/>
            </a:lvl1pPr>
            <a:lvl2pPr marL="0" indent="0" algn="ctr">
              <a:spcBef>
                <a:spcPts val="0"/>
              </a:spcBef>
              <a:buNone/>
              <a:defRPr sz="1350"/>
            </a:lvl2pPr>
          </a:lstStyle>
          <a:p>
            <a:pPr lvl="0"/>
            <a:r>
              <a:rPr lang="fr-FR"/>
              <a:t>Nom</a:t>
            </a:r>
          </a:p>
          <a:p>
            <a:pPr lvl="1"/>
            <a:r>
              <a:rPr lang="fr-FR"/>
              <a:t>Titre</a:t>
            </a:r>
          </a:p>
        </p:txBody>
      </p:sp>
    </p:spTree>
    <p:extLst>
      <p:ext uri="{BB962C8B-B14F-4D97-AF65-F5344CB8AC3E}">
        <p14:creationId xmlns:p14="http://schemas.microsoft.com/office/powerpoint/2010/main" val="3775555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4"/>
          <p:cNvSpPr txBox="1">
            <a:spLocks noGrp="1"/>
          </p:cNvSpPr>
          <p:nvPr>
            <p:ph type="ftr" sz="quarter" idx="9"/>
          </p:nvPr>
        </p:nvSpPr>
        <p:spPr/>
        <p:txBody>
          <a:bodyPr/>
          <a:lstStyle>
            <a:lvl1pPr>
              <a:defRPr/>
            </a:lvl1pPr>
          </a:lstStyle>
          <a:p>
            <a:pPr lvl="0"/>
            <a:r>
              <a:rPr lang="fr-FR"/>
              <a:t>     RETOUR ACCUEIL</a:t>
            </a:r>
          </a:p>
        </p:txBody>
      </p:sp>
      <p:sp>
        <p:nvSpPr>
          <p:cNvPr id="3" name="Holder 5"/>
          <p:cNvSpPr txBox="1">
            <a:spLocks noGrp="1"/>
          </p:cNvSpPr>
          <p:nvPr>
            <p:ph type="dt" sz="half" idx="7"/>
          </p:nvPr>
        </p:nvSpPr>
        <p:spPr/>
        <p:txBody>
          <a:bodyPr/>
          <a:lstStyle>
            <a:lvl1pPr>
              <a:defRPr lang="en-US"/>
            </a:lvl1pPr>
          </a:lstStyle>
          <a:p>
            <a:pPr lvl="0"/>
            <a:fld id="{F03AB13F-99FF-44D3-873E-46D27ADAD6D7}" type="datetime1">
              <a:rPr lang="en-US"/>
              <a:pPr lvl="0"/>
              <a:t>1/11/2026</a:t>
            </a:fld>
            <a:endParaRPr lang="en-US"/>
          </a:p>
        </p:txBody>
      </p:sp>
      <p:sp>
        <p:nvSpPr>
          <p:cNvPr id="4" name="Holder 6"/>
          <p:cNvSpPr txBox="1">
            <a:spLocks noGrp="1"/>
          </p:cNvSpPr>
          <p:nvPr>
            <p:ph type="sldNum" sz="quarter" idx="8"/>
          </p:nvPr>
        </p:nvSpPr>
        <p:spPr/>
        <p:txBody>
          <a:bodyPr/>
          <a:lstStyle>
            <a:lvl1pPr>
              <a:defRPr/>
            </a:lvl1pPr>
          </a:lstStyle>
          <a:p>
            <a:pPr lvl="0"/>
            <a:fld id="{CBD5C0CC-9EA3-4CB9-A7B9-87C697E7AF75}" type="slidenum">
              <a:t>‹N°›</a:t>
            </a:fld>
            <a:endParaRPr lang="fr-FR"/>
          </a:p>
        </p:txBody>
      </p:sp>
    </p:spTree>
    <p:extLst>
      <p:ext uri="{BB962C8B-B14F-4D97-AF65-F5344CB8AC3E}">
        <p14:creationId xmlns:p14="http://schemas.microsoft.com/office/powerpoint/2010/main" val="7835232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3783249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48603E24-59B4-4D6C-B101-597C33C2A825}" type="datetimeFigureOut">
              <a:rPr lang="fr-FR" smtClean="0"/>
              <a:t>11/01/2026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22287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48603E24-59B4-4D6C-B101-597C33C2A825}" type="datetimeFigureOut">
              <a:rPr lang="fr-FR" smtClean="0"/>
              <a:t>11/01/2026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94279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48603E24-59B4-4D6C-B101-597C33C2A825}" type="datetimeFigureOut">
              <a:rPr lang="fr-FR" smtClean="0"/>
              <a:t>11/01/2026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2649309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48603E24-59B4-4D6C-B101-597C33C2A825}" type="datetimeFigureOut">
              <a:rPr lang="fr-FR" smtClean="0"/>
              <a:t>11/01/2026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2336303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603E24-59B4-4D6C-B101-597C33C2A825}" type="datetimeFigureOut">
              <a:rPr lang="fr-FR" smtClean="0"/>
              <a:t>11/01/2026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2726093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48603E24-59B4-4D6C-B101-597C33C2A825}" type="datetimeFigureOut">
              <a:rPr lang="fr-FR" smtClean="0"/>
              <a:t>11/01/2026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AD2B901-ABE6-4A7A-A268-E0372D44FBBD}" type="slidenum">
              <a:rPr lang="fr-FR" smtClean="0"/>
              <a:t>‹N°›</a:t>
            </a:fld>
            <a:endParaRPr lang="fr-FR"/>
          </a:p>
        </p:txBody>
      </p:sp>
    </p:spTree>
    <p:extLst>
      <p:ext uri="{BB962C8B-B14F-4D97-AF65-F5344CB8AC3E}">
        <p14:creationId xmlns:p14="http://schemas.microsoft.com/office/powerpoint/2010/main" val="3730979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AD2B901-ABE6-4A7A-A268-E0372D44FBBD}" type="slidenum">
              <a:rPr lang="fr-FR" smtClean="0"/>
              <a:t>‹N°›</a:t>
            </a:fld>
            <a:endParaRPr lang="fr-FR"/>
          </a:p>
        </p:txBody>
      </p:sp>
      <p:sp>
        <p:nvSpPr>
          <p:cNvPr id="5" name="Date Placeholder 4"/>
          <p:cNvSpPr>
            <a:spLocks noGrp="1"/>
          </p:cNvSpPr>
          <p:nvPr>
            <p:ph type="dt" sz="half" idx="10"/>
          </p:nvPr>
        </p:nvSpPr>
        <p:spPr/>
        <p:txBody>
          <a:bodyPr/>
          <a:lstStyle/>
          <a:p>
            <a:fld id="{48603E24-59B4-4D6C-B101-597C33C2A825}" type="datetimeFigureOut">
              <a:rPr lang="fr-FR" smtClean="0"/>
              <a:t>11/01/2026</a:t>
            </a:fld>
            <a:endParaRPr lang="fr-FR"/>
          </a:p>
        </p:txBody>
      </p:sp>
    </p:spTree>
    <p:extLst>
      <p:ext uri="{BB962C8B-B14F-4D97-AF65-F5344CB8AC3E}">
        <p14:creationId xmlns:p14="http://schemas.microsoft.com/office/powerpoint/2010/main" val="54755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603E24-59B4-4D6C-B101-597C33C2A825}" type="datetimeFigureOut">
              <a:rPr lang="fr-FR" smtClean="0"/>
              <a:t>11/01/2026</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AD2B901-ABE6-4A7A-A268-E0372D44FBBD}" type="slidenum">
              <a:rPr lang="fr-FR" smtClean="0"/>
              <a:t>‹N°›</a:t>
            </a:fld>
            <a:endParaRPr lang="fr-FR"/>
          </a:p>
        </p:txBody>
      </p:sp>
    </p:spTree>
    <p:extLst>
      <p:ext uri="{BB962C8B-B14F-4D97-AF65-F5344CB8AC3E}">
        <p14:creationId xmlns:p14="http://schemas.microsoft.com/office/powerpoint/2010/main" val="1349437348"/>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s://1eleve1stage.education.gouv.fr/"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8.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Grp="1"/>
          </p:cNvSpPr>
          <p:nvPr>
            <p:ph type="body" idx="4294967295"/>
          </p:nvPr>
        </p:nvSpPr>
        <p:spPr>
          <a:xfrm>
            <a:off x="457199" y="1814663"/>
            <a:ext cx="9705703" cy="4389437"/>
          </a:xfrm>
        </p:spPr>
        <p:txBody>
          <a:bodyPr vert="horz" lIns="81650" tIns="40820" rIns="81650" bIns="40820" rtlCol="0">
            <a:normAutofit fontScale="85000" lnSpcReduction="20000"/>
          </a:bodyPr>
          <a:lstStyle/>
          <a:p>
            <a:pPr marL="248863" indent="-248539" algn="ctr">
              <a:spcBef>
                <a:spcPts val="907"/>
              </a:spcBef>
            </a:pPr>
            <a:endParaRPr lang="fr-FR" sz="3992" b="1" dirty="0">
              <a:solidFill>
                <a:srgbClr val="404040"/>
              </a:solidFill>
              <a:latin typeface="Tahoma" pitchFamily="34"/>
            </a:endParaRPr>
          </a:p>
          <a:p>
            <a:pPr marL="324" indent="0" algn="ctr">
              <a:spcBef>
                <a:spcPts val="907"/>
              </a:spcBef>
              <a:buNone/>
            </a:pPr>
            <a:endParaRPr lang="fr-FR" sz="3992" b="1" dirty="0" smtClean="0">
              <a:solidFill>
                <a:srgbClr val="404040"/>
              </a:solidFill>
              <a:latin typeface="Tahoma" pitchFamily="34"/>
            </a:endParaRPr>
          </a:p>
          <a:p>
            <a:pPr marL="324" indent="0" algn="ctr">
              <a:spcBef>
                <a:spcPts val="907"/>
              </a:spcBef>
              <a:buNone/>
            </a:pPr>
            <a:r>
              <a:rPr lang="fr-FR" sz="3992" b="1" dirty="0" smtClean="0">
                <a:solidFill>
                  <a:srgbClr val="404040"/>
                </a:solidFill>
                <a:latin typeface="Tahoma" pitchFamily="34"/>
              </a:rPr>
              <a:t>L’orientation </a:t>
            </a:r>
            <a:r>
              <a:rPr lang="fr-FR" sz="3992" b="1" dirty="0">
                <a:solidFill>
                  <a:srgbClr val="404040"/>
                </a:solidFill>
                <a:latin typeface="Tahoma" pitchFamily="34"/>
              </a:rPr>
              <a:t>après la classe de 3ème</a:t>
            </a:r>
          </a:p>
          <a:p>
            <a:pPr marL="248863" indent="-248539">
              <a:spcBef>
                <a:spcPts val="907"/>
              </a:spcBef>
            </a:pPr>
            <a:endParaRPr lang="fr-FR" sz="3992" b="1" dirty="0">
              <a:solidFill>
                <a:srgbClr val="404040"/>
              </a:solidFill>
              <a:latin typeface="Tahoma" pitchFamily="34"/>
            </a:endParaRPr>
          </a:p>
          <a:p>
            <a:pPr marL="248863" indent="-248539">
              <a:spcBef>
                <a:spcPts val="907"/>
              </a:spcBef>
            </a:pPr>
            <a:endParaRPr lang="fr-FR" sz="3992" b="1" dirty="0">
              <a:solidFill>
                <a:srgbClr val="404040"/>
              </a:solidFill>
              <a:latin typeface="Tahoma" pitchFamily="34"/>
            </a:endParaRPr>
          </a:p>
          <a:p>
            <a:pPr marL="248863" indent="-248539">
              <a:spcBef>
                <a:spcPts val="907"/>
              </a:spcBef>
            </a:pPr>
            <a:endParaRPr lang="fr-FR" sz="3992" b="1" dirty="0">
              <a:solidFill>
                <a:srgbClr val="404040"/>
              </a:solidFill>
              <a:latin typeface="Tahoma" pitchFamily="34"/>
            </a:endParaRPr>
          </a:p>
          <a:p>
            <a:pPr marL="324" indent="0">
              <a:spcBef>
                <a:spcPts val="907"/>
              </a:spcBef>
              <a:buNone/>
            </a:pPr>
            <a:r>
              <a:rPr lang="fr-FR" sz="2177" b="1" dirty="0">
                <a:solidFill>
                  <a:srgbClr val="404040"/>
                </a:solidFill>
                <a:latin typeface="Tahoma" pitchFamily="34"/>
              </a:rPr>
              <a:t>Collège Victor Grignard-Lyon 8</a:t>
            </a:r>
          </a:p>
          <a:p>
            <a:pPr marL="324" indent="0">
              <a:spcBef>
                <a:spcPts val="907"/>
              </a:spcBef>
              <a:buNone/>
            </a:pPr>
            <a:r>
              <a:rPr lang="fr-FR" sz="2177" b="1" dirty="0">
                <a:solidFill>
                  <a:srgbClr val="404040"/>
                </a:solidFill>
                <a:latin typeface="Tahoma" pitchFamily="34"/>
              </a:rPr>
              <a:t>Collège Louis </a:t>
            </a:r>
            <a:r>
              <a:rPr lang="fr-FR" sz="2177" b="1" dirty="0" err="1">
                <a:solidFill>
                  <a:srgbClr val="404040"/>
                </a:solidFill>
                <a:latin typeface="Tahoma" pitchFamily="34"/>
              </a:rPr>
              <a:t>Lachenal</a:t>
            </a:r>
            <a:r>
              <a:rPr lang="fr-FR" sz="2177" b="1" dirty="0">
                <a:solidFill>
                  <a:srgbClr val="404040"/>
                </a:solidFill>
                <a:latin typeface="Tahoma" pitchFamily="34"/>
              </a:rPr>
              <a:t>-St Laurent de Mure</a:t>
            </a:r>
          </a:p>
          <a:p>
            <a:pPr marL="324" indent="0">
              <a:spcBef>
                <a:spcPts val="907"/>
              </a:spcBef>
              <a:buNone/>
            </a:pPr>
            <a:r>
              <a:rPr lang="fr-FR" sz="2177" b="1" dirty="0">
                <a:solidFill>
                  <a:srgbClr val="404040"/>
                </a:solidFill>
                <a:latin typeface="Tahoma" pitchFamily="34"/>
              </a:rPr>
              <a:t>Année scolaire 2025-2026</a:t>
            </a:r>
          </a:p>
        </p:txBody>
      </p:sp>
      <p:pic>
        <p:nvPicPr>
          <p:cNvPr id="3" name="Picture 32">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1699546" y="228610"/>
            <a:ext cx="4840978" cy="1547034"/>
          </a:xfrm>
          <a:prstGeom prst="rect">
            <a:avLst/>
          </a:prstGeom>
          <a:noFill/>
          <a:ln cap="flat">
            <a:noFill/>
          </a:ln>
        </p:spPr>
      </p:pic>
      <p:pic>
        <p:nvPicPr>
          <p:cNvPr id="4" name="Image 5">
            <a:extLst>
              <a:ext uri="{FF2B5EF4-FFF2-40B4-BE49-F238E27FC236}">
                <a16:creationId xmlns:a16="http://schemas.microsoft.com/office/drawing/2014/main" id="{00000000-0000-0000-0000-000000000000}"/>
              </a:ext>
            </a:extLst>
          </p:cNvPr>
          <p:cNvPicPr>
            <a:picLocks noChangeAspect="1"/>
          </p:cNvPicPr>
          <p:nvPr/>
        </p:nvPicPr>
        <p:blipFill>
          <a:blip r:embed="rId4"/>
          <a:srcRect l="28075" r="25173"/>
          <a:stretch>
            <a:fillRect/>
          </a:stretch>
        </p:blipFill>
        <p:spPr>
          <a:xfrm>
            <a:off x="9004695" y="3682811"/>
            <a:ext cx="2316414" cy="2738017"/>
          </a:xfrm>
          <a:prstGeom prst="rect">
            <a:avLst/>
          </a:prstGeom>
          <a:noFill/>
          <a:ln cap="flat">
            <a:noFill/>
          </a:ln>
        </p:spPr>
      </p:pic>
    </p:spTree>
    <p:extLst>
      <p:ext uri="{BB962C8B-B14F-4D97-AF65-F5344CB8AC3E}">
        <p14:creationId xmlns:p14="http://schemas.microsoft.com/office/powerpoint/2010/main" val="1056677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523521" y="843356"/>
            <a:ext cx="8723863" cy="5372902"/>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endParaRPr lang="fr-FR" sz="2540" b="1" u="sng">
              <a:solidFill>
                <a:srgbClr val="000000"/>
              </a:solidFill>
              <a:latin typeface="Calibri"/>
            </a:endParaRPr>
          </a:p>
          <a:p>
            <a:pPr defTabSz="829544">
              <a:defRPr sz="1800" b="0" i="0" u="none" strike="noStrike" kern="0" cap="none" spc="0" baseline="0">
                <a:solidFill>
                  <a:srgbClr val="000000"/>
                </a:solidFill>
                <a:uFillTx/>
              </a:defRPr>
            </a:pPr>
            <a:r>
              <a:rPr lang="fr-FR" sz="2540" b="1" u="sng">
                <a:solidFill>
                  <a:srgbClr val="000000"/>
                </a:solidFill>
                <a:latin typeface="Calibri"/>
              </a:rPr>
              <a:t>En classe de seconde :</a:t>
            </a:r>
          </a:p>
          <a:p>
            <a:pPr defTabSz="829544">
              <a:defRPr sz="1800" b="0" i="0" u="none" strike="noStrike" kern="0" cap="none" spc="0" baseline="0">
                <a:solidFill>
                  <a:srgbClr val="000000"/>
                </a:solidFill>
                <a:uFillTx/>
              </a:defRPr>
            </a:pPr>
            <a:endParaRPr lang="fr-FR" sz="2540" b="1" u="sng">
              <a:solidFill>
                <a:srgbClr val="000000"/>
              </a:solidFill>
              <a:latin typeface="Calibri"/>
            </a:endParaRPr>
          </a:p>
          <a:p>
            <a:pPr defTabSz="829544">
              <a:defRPr sz="1800" b="0" i="0" u="none" strike="noStrike" kern="0" cap="none" spc="0" baseline="0">
                <a:solidFill>
                  <a:srgbClr val="000000"/>
                </a:solidFill>
                <a:uFillTx/>
              </a:defRPr>
            </a:pPr>
            <a:r>
              <a:rPr lang="fr-FR" sz="2540">
                <a:solidFill>
                  <a:srgbClr val="000000"/>
                </a:solidFill>
                <a:latin typeface="Calibri"/>
              </a:rPr>
              <a:t>-   dans le tronc commun : « SES » et « sciences numériques et technologie »</a:t>
            </a:r>
          </a:p>
          <a:p>
            <a:pPr marL="214329" indent="-214329" defTabSz="829544">
              <a:buSzPct val="100000"/>
              <a:buChar char="-"/>
              <a:defRPr sz="1800" b="0" i="0" u="none" strike="noStrike" kern="0" cap="none" spc="0" baseline="0">
                <a:solidFill>
                  <a:srgbClr val="000000"/>
                </a:solidFill>
                <a:uFillTx/>
              </a:defRPr>
            </a:pPr>
            <a:r>
              <a:rPr lang="fr-FR" sz="2540">
                <a:solidFill>
                  <a:srgbClr val="000000"/>
                </a:solidFill>
                <a:latin typeface="Calibri"/>
              </a:rPr>
              <a:t>Test numérique de positionnement </a:t>
            </a:r>
          </a:p>
          <a:p>
            <a:pPr marL="214329" indent="-214329" defTabSz="829544">
              <a:buSzPct val="100000"/>
              <a:buChar char="-"/>
              <a:defRPr sz="1800" b="0" i="0" u="none" strike="noStrike" kern="0" cap="none" spc="0" baseline="0">
                <a:solidFill>
                  <a:srgbClr val="000000"/>
                </a:solidFill>
                <a:uFillTx/>
              </a:defRPr>
            </a:pPr>
            <a:r>
              <a:rPr lang="fr-FR" sz="2540">
                <a:solidFill>
                  <a:srgbClr val="000000"/>
                </a:solidFill>
                <a:latin typeface="Calibri"/>
              </a:rPr>
              <a:t>AP (accompagnement personnalisé en expression écrite et orale)</a:t>
            </a:r>
          </a:p>
          <a:p>
            <a:pPr marL="214329" indent="-214329" defTabSz="829544">
              <a:buSzPct val="100000"/>
              <a:buChar char="-"/>
              <a:defRPr sz="1800" b="0" i="0" u="none" strike="noStrike" kern="0" cap="none" spc="0" baseline="0">
                <a:solidFill>
                  <a:srgbClr val="000000"/>
                </a:solidFill>
                <a:uFillTx/>
              </a:defRPr>
            </a:pPr>
            <a:r>
              <a:rPr lang="fr-FR" sz="2540">
                <a:solidFill>
                  <a:srgbClr val="000000"/>
                </a:solidFill>
                <a:latin typeface="Calibri"/>
              </a:rPr>
              <a:t>Accompagnement à l’orientation</a:t>
            </a:r>
          </a:p>
          <a:p>
            <a:pPr marL="214329" indent="-214329" defTabSz="829544">
              <a:buSzPct val="100000"/>
              <a:buChar char="-"/>
              <a:defRPr sz="1800" b="0" i="0" u="none" strike="noStrike" kern="0" cap="none" spc="0" baseline="0">
                <a:solidFill>
                  <a:srgbClr val="000000"/>
                </a:solidFill>
                <a:uFillTx/>
              </a:defRPr>
            </a:pPr>
            <a:r>
              <a:rPr lang="fr-FR" sz="2540">
                <a:solidFill>
                  <a:srgbClr val="000000"/>
                </a:solidFill>
                <a:latin typeface="Calibri"/>
              </a:rPr>
              <a:t>Séquence d’observation obligatoire en milieu professionnel</a:t>
            </a:r>
          </a:p>
          <a:p>
            <a:pPr marL="214329" indent="-214329" defTabSz="829544">
              <a:buSzPct val="100000"/>
              <a:buChar char="-"/>
              <a:defRPr sz="1800" b="0" i="0" u="none" strike="noStrike" kern="0" cap="none" spc="0" baseline="0">
                <a:solidFill>
                  <a:srgbClr val="000000"/>
                </a:solidFill>
                <a:uFillTx/>
              </a:defRPr>
            </a:pPr>
            <a:r>
              <a:rPr lang="fr-FR" sz="2540">
                <a:solidFill>
                  <a:srgbClr val="000000"/>
                </a:solidFill>
                <a:latin typeface="Calibri"/>
              </a:rPr>
              <a:t>En Juin :      - pour la voie générale &lt;&lt; choix de 3           			               enseignements de spécialité</a:t>
            </a:r>
          </a:p>
          <a:p>
            <a:pPr defTabSz="829544">
              <a:defRPr sz="1800" b="0" i="0" u="none" strike="noStrike" kern="0" cap="none" spc="0" baseline="0">
                <a:solidFill>
                  <a:srgbClr val="000000"/>
                </a:solidFill>
                <a:uFillTx/>
              </a:defRPr>
            </a:pPr>
            <a:r>
              <a:rPr lang="fr-FR" sz="2540">
                <a:solidFill>
                  <a:srgbClr val="000000"/>
                </a:solidFill>
                <a:latin typeface="Calibri"/>
              </a:rPr>
              <a:t>    	            - pour la voie technologique &lt;&lt; choix d’une série</a:t>
            </a:r>
          </a:p>
          <a:p>
            <a:pPr defTabSz="829544">
              <a:defRPr sz="1800" b="0" i="0" u="none" strike="noStrike" kern="0" cap="none" spc="0" baseline="0">
                <a:solidFill>
                  <a:srgbClr val="000000"/>
                </a:solidFill>
                <a:uFillTx/>
              </a:defRPr>
            </a:pPr>
            <a:endParaRPr lang="fr-FR" sz="1350">
              <a:solidFill>
                <a:srgbClr val="000000"/>
              </a:solidFill>
              <a:latin typeface="Calibri"/>
            </a:endParaRPr>
          </a:p>
        </p:txBody>
      </p:sp>
    </p:spTree>
    <p:extLst>
      <p:ext uri="{BB962C8B-B14F-4D97-AF65-F5344CB8AC3E}">
        <p14:creationId xmlns:p14="http://schemas.microsoft.com/office/powerpoint/2010/main" val="4203209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3521" y="2261183"/>
            <a:ext cx="8199071" cy="3434038"/>
          </a:xfrm>
          <a:prstGeom prst="rect">
            <a:avLst/>
          </a:prstGeom>
          <a:noFill/>
          <a:ln cap="flat">
            <a:noFill/>
            <a:prstDash val="solid"/>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177">
                <a:solidFill>
                  <a:srgbClr val="000000"/>
                </a:solidFill>
                <a:latin typeface="Calibri"/>
              </a:rPr>
              <a:t>Le nouvel enseignement de </a:t>
            </a:r>
            <a:r>
              <a:rPr lang="fr-FR" sz="2177" b="1">
                <a:solidFill>
                  <a:srgbClr val="000000"/>
                </a:solidFill>
                <a:latin typeface="Calibri"/>
              </a:rPr>
              <a:t>Sciences économiques et sociales (SES)</a:t>
            </a:r>
            <a:r>
              <a:rPr lang="fr-FR" sz="2177">
                <a:solidFill>
                  <a:srgbClr val="000000"/>
                </a:solidFill>
                <a:latin typeface="Calibri"/>
              </a:rPr>
              <a:t> en 2nde GT permet de découvrir comment fonctionnent la société et l’économie en étudiant les comportements des individus, des entreprises et des institutions.</a:t>
            </a:r>
          </a:p>
          <a:p>
            <a:pPr defTabSz="829544">
              <a:defRPr sz="1800" b="0" i="0" u="none" strike="noStrike" kern="0" cap="none" spc="0" baseline="0">
                <a:solidFill>
                  <a:srgbClr val="000000"/>
                </a:solidFill>
                <a:uFillTx/>
              </a:defRPr>
            </a:pPr>
            <a:endParaRPr lang="fr-FR" sz="2177">
              <a:solidFill>
                <a:srgbClr val="000000"/>
              </a:solidFill>
              <a:latin typeface="Calibri"/>
            </a:endParaRPr>
          </a:p>
          <a:p>
            <a:pPr defTabSz="829544">
              <a:defRPr sz="1800" b="0" i="0" u="none" strike="noStrike" kern="0" cap="none" spc="0" baseline="0">
                <a:solidFill>
                  <a:srgbClr val="000000"/>
                </a:solidFill>
                <a:uFillTx/>
              </a:defRPr>
            </a:pPr>
            <a:endParaRPr lang="fr-FR" sz="2177">
              <a:solidFill>
                <a:srgbClr val="000000"/>
              </a:solidFill>
              <a:latin typeface="Calibri"/>
            </a:endParaRPr>
          </a:p>
          <a:p>
            <a:pPr defTabSz="829544">
              <a:defRPr sz="1800" b="0" i="0" u="none" strike="noStrike" kern="0" cap="none" spc="0" baseline="0">
                <a:solidFill>
                  <a:srgbClr val="000000"/>
                </a:solidFill>
                <a:uFillTx/>
              </a:defRPr>
            </a:pPr>
            <a:r>
              <a:rPr lang="fr-FR" sz="2177">
                <a:solidFill>
                  <a:srgbClr val="000000"/>
                </a:solidFill>
                <a:latin typeface="Calibri"/>
              </a:rPr>
              <a:t>L’enseignement de </a:t>
            </a:r>
            <a:r>
              <a:rPr lang="fr-FR" sz="2177" b="1">
                <a:solidFill>
                  <a:srgbClr val="000000"/>
                </a:solidFill>
                <a:latin typeface="Calibri"/>
              </a:rPr>
              <a:t>Sciences numériques et technologie (SNT)</a:t>
            </a:r>
            <a:r>
              <a:rPr lang="fr-FR" sz="2177">
                <a:solidFill>
                  <a:srgbClr val="000000"/>
                </a:solidFill>
                <a:latin typeface="Calibri"/>
              </a:rPr>
              <a:t> en 2nde GT initie les élèves aux usages, aux enjeux et aux principes fondamentaux du numérique à travers des thèmes comme internet, les réseaux sociaux, les données ou la programmation.</a:t>
            </a:r>
            <a:endParaRPr lang="fr-FR" sz="2177" b="1">
              <a:solidFill>
                <a:srgbClr val="000000"/>
              </a:solidFill>
              <a:latin typeface="Calibri"/>
            </a:endParaRPr>
          </a:p>
        </p:txBody>
      </p:sp>
      <p:sp>
        <p:nvSpPr>
          <p:cNvPr id="3" name="ZoneTexte 2"/>
          <p:cNvSpPr txBox="1"/>
          <p:nvPr/>
        </p:nvSpPr>
        <p:spPr>
          <a:xfrm>
            <a:off x="1634120" y="1023081"/>
            <a:ext cx="7120104" cy="809858"/>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359" b="1">
                <a:solidFill>
                  <a:srgbClr val="0070C0"/>
                </a:solidFill>
                <a:effectLst>
                  <a:outerShdw dist="38096" dir="2700000">
                    <a:srgbClr val="000000"/>
                  </a:outerShdw>
                </a:effectLst>
                <a:latin typeface="Calibri"/>
              </a:rPr>
              <a:t>SCIENCES ECONOMIQUES ET SOCIALES et SCIENCES NUMERIQUES ET TECHNOLOGIE</a:t>
            </a:r>
          </a:p>
        </p:txBody>
      </p:sp>
    </p:spTree>
    <p:extLst>
      <p:ext uri="{BB962C8B-B14F-4D97-AF65-F5344CB8AC3E}">
        <p14:creationId xmlns:p14="http://schemas.microsoft.com/office/powerpoint/2010/main" val="3988420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1960640" y="1079448"/>
            <a:ext cx="7268083" cy="4699105"/>
          </a:xfrm>
          <a:prstGeom prst="rect">
            <a:avLst/>
          </a:prstGeom>
          <a:noFill/>
          <a:ln cap="flat">
            <a:noFill/>
          </a:ln>
        </p:spPr>
      </p:pic>
      <p:sp>
        <p:nvSpPr>
          <p:cNvPr id="3" name="ZoneTexte 3"/>
          <p:cNvSpPr txBox="1"/>
          <p:nvPr/>
        </p:nvSpPr>
        <p:spPr>
          <a:xfrm>
            <a:off x="2299966" y="276200"/>
            <a:ext cx="6589422" cy="643146"/>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359" b="1">
                <a:solidFill>
                  <a:srgbClr val="0070C0"/>
                </a:solidFill>
                <a:effectLst>
                  <a:outerShdw dist="38096" dir="2700000">
                    <a:srgbClr val="000000"/>
                  </a:outerShdw>
                </a:effectLst>
                <a:latin typeface="Calibri"/>
              </a:rPr>
              <a:t>TEST NUMERIQUE DE POSITIONNEMENT</a:t>
            </a:r>
          </a:p>
          <a:p>
            <a:pPr defTabSz="829544">
              <a:defRPr sz="1800" b="0" i="0" u="none" strike="noStrike" kern="0" cap="none" spc="0" baseline="0">
                <a:solidFill>
                  <a:srgbClr val="000000"/>
                </a:solidFill>
                <a:uFillTx/>
              </a:defRPr>
            </a:pPr>
            <a:r>
              <a:rPr lang="fr-FR" sz="1276" b="1">
                <a:solidFill>
                  <a:srgbClr val="FF0000"/>
                </a:solidFill>
                <a:latin typeface="Calibri"/>
              </a:rPr>
              <a:t>(pour tous les élèves de 2</a:t>
            </a:r>
            <a:r>
              <a:rPr lang="fr-FR" sz="1276" b="1" baseline="30000">
                <a:solidFill>
                  <a:srgbClr val="FF0000"/>
                </a:solidFill>
                <a:latin typeface="Calibri"/>
              </a:rPr>
              <a:t>nde</a:t>
            </a:r>
            <a:r>
              <a:rPr lang="fr-FR" sz="1276" b="1">
                <a:solidFill>
                  <a:srgbClr val="FF0000"/>
                </a:solidFill>
                <a:latin typeface="Calibri"/>
              </a:rPr>
              <a:t> GT, 2</a:t>
            </a:r>
            <a:r>
              <a:rPr lang="fr-FR" sz="1276" b="1" baseline="30000">
                <a:solidFill>
                  <a:srgbClr val="FF0000"/>
                </a:solidFill>
                <a:latin typeface="Calibri"/>
              </a:rPr>
              <a:t>nde</a:t>
            </a:r>
            <a:r>
              <a:rPr lang="fr-FR" sz="1276" b="1">
                <a:solidFill>
                  <a:srgbClr val="FF0000"/>
                </a:solidFill>
                <a:latin typeface="Calibri"/>
              </a:rPr>
              <a:t> professionnelle et 1</a:t>
            </a:r>
            <a:r>
              <a:rPr lang="fr-FR" sz="1276" b="1" baseline="30000">
                <a:solidFill>
                  <a:srgbClr val="FF0000"/>
                </a:solidFill>
                <a:latin typeface="Calibri"/>
              </a:rPr>
              <a:t>ère</a:t>
            </a:r>
            <a:r>
              <a:rPr lang="fr-FR" sz="1276" b="1">
                <a:solidFill>
                  <a:srgbClr val="FF0000"/>
                </a:solidFill>
                <a:latin typeface="Calibri"/>
              </a:rPr>
              <a:t> CAP)</a:t>
            </a:r>
          </a:p>
        </p:txBody>
      </p:sp>
      <p:sp>
        <p:nvSpPr>
          <p:cNvPr id="4" name="Rectangle 1"/>
          <p:cNvSpPr/>
          <p:nvPr/>
        </p:nvSpPr>
        <p:spPr>
          <a:xfrm>
            <a:off x="1960640" y="6118534"/>
            <a:ext cx="7822979" cy="586336"/>
          </a:xfrm>
          <a:prstGeom prst="rect">
            <a:avLst/>
          </a:prstGeom>
          <a:noFill/>
          <a:ln cap="flat">
            <a:noFill/>
            <a:prstDash val="solid"/>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633">
                <a:solidFill>
                  <a:srgbClr val="000000"/>
                </a:solidFill>
                <a:latin typeface="Calibri"/>
              </a:rPr>
              <a:t>Le test de positionnement sert à </a:t>
            </a:r>
            <a:r>
              <a:rPr lang="fr-FR" sz="1633" b="1">
                <a:solidFill>
                  <a:srgbClr val="000000"/>
                </a:solidFill>
                <a:latin typeface="Calibri"/>
              </a:rPr>
              <a:t>mieux connaître le niveau de départ</a:t>
            </a:r>
            <a:r>
              <a:rPr lang="fr-FR" sz="1633">
                <a:solidFill>
                  <a:srgbClr val="000000"/>
                </a:solidFill>
                <a:latin typeface="Calibri"/>
              </a:rPr>
              <a:t> de chaque élève de 2nde GT pour mieux l’aider à progresser tout au long de l’année.</a:t>
            </a:r>
          </a:p>
        </p:txBody>
      </p:sp>
    </p:spTree>
    <p:extLst>
      <p:ext uri="{BB962C8B-B14F-4D97-AF65-F5344CB8AC3E}">
        <p14:creationId xmlns:p14="http://schemas.microsoft.com/office/powerpoint/2010/main" val="1365923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3706" y="619598"/>
            <a:ext cx="7515282" cy="5779937"/>
          </a:xfrm>
          <a:prstGeom prst="rect">
            <a:avLst/>
          </a:prstGeom>
          <a:noFill/>
          <a:ln cap="flat">
            <a:noFill/>
            <a:prstDash val="solid"/>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359" b="1">
                <a:solidFill>
                  <a:srgbClr val="0070C0"/>
                </a:solidFill>
                <a:effectLst>
                  <a:outerShdw dist="38096" dir="2700000">
                    <a:srgbClr val="000000"/>
                  </a:outerShdw>
                </a:effectLst>
                <a:latin typeface="Calibri"/>
              </a:rPr>
              <a:t>SEQUENCE D’OBSERVATION EN MILIEU PROFESSIONNEL (SOMP)</a:t>
            </a:r>
          </a:p>
          <a:p>
            <a:pPr defTabSz="829544">
              <a:defRPr sz="1800" b="0" i="0" u="none" strike="noStrike" kern="0" cap="none" spc="0" baseline="0">
                <a:solidFill>
                  <a:srgbClr val="000000"/>
                </a:solidFill>
                <a:uFillTx/>
              </a:defRPr>
            </a:pPr>
            <a:endParaRPr lang="fr-FR" sz="2359" b="1">
              <a:solidFill>
                <a:srgbClr val="0070C0"/>
              </a:solidFill>
              <a:effectLst>
                <a:outerShdw dist="38096" dir="2700000">
                  <a:srgbClr val="000000"/>
                </a:outerShdw>
              </a:effectLst>
              <a:latin typeface="Calibri"/>
            </a:endParaRPr>
          </a:p>
          <a:p>
            <a:pPr defTabSz="829544">
              <a:defRPr sz="1800" b="0" i="0" u="none" strike="noStrike" kern="0" cap="none" spc="0" baseline="0">
                <a:solidFill>
                  <a:srgbClr val="000000"/>
                </a:solidFill>
                <a:uFillTx/>
              </a:defRPr>
            </a:pPr>
            <a:endParaRPr lang="fr-FR" sz="1996">
              <a:solidFill>
                <a:srgbClr val="000000"/>
              </a:solidFill>
              <a:latin typeface="Calibri"/>
            </a:endParaRPr>
          </a:p>
          <a:p>
            <a:pPr marL="311079" indent="-311079" defTabSz="829544">
              <a:buSzPct val="100000"/>
              <a:buChar char="-"/>
              <a:defRPr sz="1800" b="0" i="0" u="none" strike="noStrike" kern="0" cap="none" spc="0" baseline="0">
                <a:solidFill>
                  <a:srgbClr val="000000"/>
                </a:solidFill>
                <a:uFillTx/>
              </a:defRPr>
            </a:pPr>
            <a:r>
              <a:rPr lang="fr-FR" sz="1996">
                <a:solidFill>
                  <a:srgbClr val="000000"/>
                </a:solidFill>
                <a:latin typeface="Calibri"/>
              </a:rPr>
              <a:t>une durée de deux semaines consécutives pendant la deuxième quinzaine du mois de juin (sur le temps scolaire)</a:t>
            </a:r>
          </a:p>
          <a:p>
            <a:pPr marL="311079" indent="-311079" defTabSz="829544">
              <a:buSzPct val="100000"/>
              <a:buChar char="-"/>
              <a:defRPr sz="1800" b="0" i="0" u="none" strike="noStrike" kern="0" cap="none" spc="0" baseline="0">
                <a:solidFill>
                  <a:srgbClr val="000000"/>
                </a:solidFill>
                <a:uFillTx/>
              </a:defRPr>
            </a:pPr>
            <a:endParaRPr lang="fr-FR" sz="1996">
              <a:solidFill>
                <a:srgbClr val="000000"/>
              </a:solidFill>
              <a:latin typeface="Calibri"/>
            </a:endParaRPr>
          </a:p>
          <a:p>
            <a:pPr marL="311079" indent="-311079" defTabSz="829544">
              <a:buSzPct val="100000"/>
              <a:buChar char="-"/>
              <a:defRPr sz="1800" b="0" i="0" u="none" strike="noStrike" kern="0" cap="none" spc="0" baseline="0">
                <a:solidFill>
                  <a:srgbClr val="000000"/>
                </a:solidFill>
                <a:uFillTx/>
              </a:defRPr>
            </a:pPr>
            <a:r>
              <a:rPr lang="fr-FR" sz="1996">
                <a:solidFill>
                  <a:srgbClr val="000000"/>
                </a:solidFill>
                <a:latin typeface="Calibri"/>
              </a:rPr>
              <a:t>peut se dérouler au sein d’une entreprise, dans une association, dans une administration, dans un établissement public ou encore une collectivité territoriale</a:t>
            </a:r>
          </a:p>
          <a:p>
            <a:pPr marL="311079" indent="-311079" defTabSz="829544">
              <a:buSzPct val="100000"/>
              <a:buChar char="-"/>
              <a:defRPr sz="1800" b="0" i="0" u="none" strike="noStrike" kern="0" cap="none" spc="0" baseline="0">
                <a:solidFill>
                  <a:srgbClr val="000000"/>
                </a:solidFill>
                <a:uFillTx/>
              </a:defRPr>
            </a:pPr>
            <a:endParaRPr lang="fr-FR" sz="1996">
              <a:solidFill>
                <a:srgbClr val="000000"/>
              </a:solidFill>
              <a:latin typeface="Calibri"/>
            </a:endParaRPr>
          </a:p>
          <a:p>
            <a:pPr marL="311079" indent="-311079" defTabSz="829544">
              <a:buSzPct val="100000"/>
              <a:buChar char="-"/>
              <a:defRPr sz="1800" b="0" i="0" u="none" strike="noStrike" kern="0" cap="none" spc="0" baseline="0">
                <a:solidFill>
                  <a:srgbClr val="000000"/>
                </a:solidFill>
                <a:uFillTx/>
              </a:defRPr>
            </a:pPr>
            <a:r>
              <a:rPr lang="fr-FR" sz="1996">
                <a:solidFill>
                  <a:srgbClr val="000000"/>
                </a:solidFill>
                <a:latin typeface="Calibri"/>
              </a:rPr>
              <a:t>a pour objectif de sensibiliser les élèves à l’environnement technologique, économique et professionnel</a:t>
            </a:r>
          </a:p>
          <a:p>
            <a:pPr marL="311079" indent="-311079" defTabSz="829544">
              <a:buSzPct val="100000"/>
              <a:buChar char="-"/>
              <a:defRPr sz="1800" b="0" i="0" u="none" strike="noStrike" kern="0" cap="none" spc="0" baseline="0">
                <a:solidFill>
                  <a:srgbClr val="000000"/>
                </a:solidFill>
                <a:uFillTx/>
              </a:defRPr>
            </a:pPr>
            <a:endParaRPr lang="fr-FR" sz="1996">
              <a:solidFill>
                <a:srgbClr val="000000"/>
              </a:solidFill>
              <a:latin typeface="Calibri"/>
            </a:endParaRPr>
          </a:p>
          <a:p>
            <a:pPr marL="311079" indent="-311079" defTabSz="829544">
              <a:buSzPct val="100000"/>
              <a:buChar char="-"/>
              <a:defRPr sz="1800" b="0" i="0" u="none" strike="noStrike" kern="0" cap="none" spc="0" baseline="0">
                <a:solidFill>
                  <a:srgbClr val="000000"/>
                </a:solidFill>
                <a:uFillTx/>
              </a:defRPr>
            </a:pPr>
            <a:r>
              <a:rPr lang="fr-FR" sz="1996">
                <a:solidFill>
                  <a:srgbClr val="000000"/>
                </a:solidFill>
                <a:latin typeface="Calibri"/>
              </a:rPr>
              <a:t>L'accès aux offres de séquence d’observation se fait </a:t>
            </a:r>
            <a:r>
              <a:rPr lang="fr-FR" sz="1996" u="sng">
                <a:solidFill>
                  <a:srgbClr val="000000"/>
                </a:solidFill>
                <a:latin typeface="Calibri"/>
                <a:hlinkClick r:id="rId2"/>
              </a:rPr>
              <a:t>par la plateforme 1eleve1stage</a:t>
            </a:r>
            <a:endParaRPr lang="fr-FR" sz="1996">
              <a:solidFill>
                <a:srgbClr val="000000"/>
              </a:solidFill>
              <a:latin typeface="Calibri"/>
            </a:endParaRPr>
          </a:p>
          <a:p>
            <a:pPr marL="311079" indent="-311079" defTabSz="829544">
              <a:buSzPct val="100000"/>
              <a:buChar char="-"/>
              <a:defRPr sz="1800" b="0" i="0" u="none" strike="noStrike" kern="0" cap="none" spc="0" baseline="0">
                <a:solidFill>
                  <a:srgbClr val="000000"/>
                </a:solidFill>
                <a:uFillTx/>
              </a:defRPr>
            </a:pPr>
            <a:endParaRPr lang="fr-FR" sz="1996" b="1">
              <a:solidFill>
                <a:srgbClr val="0070C0"/>
              </a:solidFill>
              <a:effectLst>
                <a:outerShdw dist="38096" dir="2700000">
                  <a:srgbClr val="000000"/>
                </a:outerShdw>
              </a:effectLst>
              <a:latin typeface="Calibri"/>
            </a:endParaRPr>
          </a:p>
          <a:p>
            <a:pPr marL="311079" indent="-311079" defTabSz="829544">
              <a:buSzPct val="100000"/>
              <a:buChar char="-"/>
              <a:defRPr sz="1800" b="0" i="0" u="none" strike="noStrike" kern="0" cap="none" spc="0" baseline="0">
                <a:solidFill>
                  <a:srgbClr val="000000"/>
                </a:solidFill>
                <a:uFillTx/>
              </a:defRPr>
            </a:pPr>
            <a:endParaRPr lang="fr-FR" sz="1996" b="1">
              <a:solidFill>
                <a:srgbClr val="0070C0"/>
              </a:solidFill>
              <a:effectLst>
                <a:outerShdw dist="38096" dir="2700000">
                  <a:srgbClr val="000000"/>
                </a:outerShdw>
              </a:effectLst>
              <a:latin typeface="Calibri"/>
            </a:endParaRPr>
          </a:p>
        </p:txBody>
      </p:sp>
    </p:spTree>
    <p:extLst>
      <p:ext uri="{BB962C8B-B14F-4D97-AF65-F5344CB8AC3E}">
        <p14:creationId xmlns:p14="http://schemas.microsoft.com/office/powerpoint/2010/main" val="1759687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19"/>
          <p:cNvSpPr txBox="1"/>
          <p:nvPr/>
        </p:nvSpPr>
        <p:spPr>
          <a:xfrm>
            <a:off x="2384901" y="552142"/>
            <a:ext cx="6633503" cy="333038"/>
          </a:xfrm>
          <a:prstGeom prst="rect">
            <a:avLst/>
          </a:prstGeom>
          <a:noFill/>
          <a:ln cap="flat">
            <a:noFill/>
          </a:ln>
        </p:spPr>
        <p:txBody>
          <a:bodyPr vert="horz" wrap="square" lIns="0" tIns="9523" rIns="0" bIns="0" anchor="t" anchorCtr="0" compatLnSpc="1">
            <a:spAutoFit/>
          </a:bodyPr>
          <a:lstStyle/>
          <a:p>
            <a:pPr marL="11522" defTabSz="829544">
              <a:spcBef>
                <a:spcPts val="77"/>
              </a:spcBef>
              <a:defRPr sz="1800" b="0" i="0" u="none" strike="noStrike" kern="0" cap="none" spc="0" baseline="0">
                <a:solidFill>
                  <a:srgbClr val="000000"/>
                </a:solidFill>
                <a:uFillTx/>
              </a:defRPr>
            </a:pPr>
            <a:r>
              <a:rPr lang="fr-FR" sz="1051" b="1">
                <a:solidFill>
                  <a:srgbClr val="E1000F"/>
                </a:solidFill>
                <a:latin typeface="Tahoma" pitchFamily="34"/>
                <a:cs typeface="Tahoma" pitchFamily="34"/>
              </a:rPr>
              <a:t>POUR ALLER PLUS LOIN :</a:t>
            </a:r>
            <a:endParaRPr lang="fr-FR" sz="1051">
              <a:solidFill>
                <a:srgbClr val="000000"/>
              </a:solidFill>
              <a:latin typeface="Tahoma" pitchFamily="34"/>
              <a:cs typeface="Tahoma" pitchFamily="34"/>
            </a:endParaRPr>
          </a:p>
          <a:p>
            <a:pPr marL="11522" defTabSz="829544">
              <a:defRPr sz="1800" b="0" i="0" u="none" strike="noStrike" kern="0" cap="none" spc="0" baseline="0">
                <a:solidFill>
                  <a:srgbClr val="000000"/>
                </a:solidFill>
                <a:uFillTx/>
              </a:defRPr>
            </a:pPr>
            <a:r>
              <a:rPr lang="fr-FR" sz="1051" b="1">
                <a:solidFill>
                  <a:srgbClr val="000000"/>
                </a:solidFill>
                <a:latin typeface="Tahoma" pitchFamily="34"/>
                <a:cs typeface="Tahoma" pitchFamily="34"/>
              </a:rPr>
              <a:t>DES SITES POUR CONSTRUIRE  VOTRE PROJET D’AVENIR</a:t>
            </a:r>
            <a:endParaRPr lang="fr-FR" sz="1051">
              <a:solidFill>
                <a:srgbClr val="000000"/>
              </a:solidFill>
              <a:latin typeface="Tahoma" pitchFamily="34"/>
              <a:cs typeface="Tahoma" pitchFamily="34"/>
            </a:endParaRPr>
          </a:p>
        </p:txBody>
      </p:sp>
      <p:pic>
        <p:nvPicPr>
          <p:cNvPr id="3" name="Picture 2">
            <a:extLst>
              <a:ext uri="{FF2B5EF4-FFF2-40B4-BE49-F238E27FC236}">
                <a16:creationId xmlns:a16="http://schemas.microsoft.com/office/drawing/2014/main" id="{00000000-0000-0000-0000-000000000000}"/>
              </a:ext>
            </a:extLst>
          </p:cNvPr>
          <p:cNvPicPr>
            <a:picLocks noChangeAspect="1"/>
          </p:cNvPicPr>
          <p:nvPr/>
        </p:nvPicPr>
        <p:blipFill>
          <a:blip r:embed="rId2"/>
          <a:srcRect/>
          <a:stretch>
            <a:fillRect/>
          </a:stretch>
        </p:blipFill>
        <p:spPr>
          <a:xfrm>
            <a:off x="2113555" y="1262026"/>
            <a:ext cx="2489618" cy="1785009"/>
          </a:xfrm>
          <a:prstGeom prst="rect">
            <a:avLst/>
          </a:prstGeom>
          <a:noFill/>
          <a:ln cap="flat">
            <a:noFill/>
          </a:ln>
        </p:spPr>
      </p:pic>
      <p:pic>
        <p:nvPicPr>
          <p:cNvPr id="4" name="Picture 4" descr="APRES LA SECONDE -Lycée Emile Littré">
            <a:extLst>
              <a:ext uri="{FF2B5EF4-FFF2-40B4-BE49-F238E27FC236}">
                <a16:creationId xmlns:a16="http://schemas.microsoft.com/office/drawing/2014/main" id="{00000000-0000-0000-0000-000000000000}"/>
              </a:ext>
            </a:extLst>
          </p:cNvPr>
          <p:cNvPicPr>
            <a:picLocks noChangeAspect="1"/>
          </p:cNvPicPr>
          <p:nvPr/>
        </p:nvPicPr>
        <p:blipFill>
          <a:blip r:embed="rId3"/>
          <a:srcRect/>
          <a:stretch>
            <a:fillRect/>
          </a:stretch>
        </p:blipFill>
        <p:spPr>
          <a:xfrm>
            <a:off x="4823487" y="1262026"/>
            <a:ext cx="2489618" cy="1785009"/>
          </a:xfrm>
          <a:prstGeom prst="rect">
            <a:avLst/>
          </a:prstGeom>
          <a:noFill/>
          <a:ln cap="flat">
            <a:noFill/>
          </a:ln>
        </p:spPr>
      </p:pic>
      <p:sp>
        <p:nvSpPr>
          <p:cNvPr id="5" name="ZoneTexte 1"/>
          <p:cNvSpPr txBox="1"/>
          <p:nvPr/>
        </p:nvSpPr>
        <p:spPr>
          <a:xfrm>
            <a:off x="2101154" y="2755556"/>
            <a:ext cx="2205612" cy="291511"/>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350" b="1">
                <a:solidFill>
                  <a:srgbClr val="000000"/>
                </a:solidFill>
                <a:latin typeface="Calibri"/>
              </a:rPr>
              <a:t>        HORIZONS 2021</a:t>
            </a:r>
          </a:p>
        </p:txBody>
      </p:sp>
      <p:sp>
        <p:nvSpPr>
          <p:cNvPr id="6" name="ZoneTexte 2"/>
          <p:cNvSpPr txBox="1"/>
          <p:nvPr/>
        </p:nvSpPr>
        <p:spPr>
          <a:xfrm>
            <a:off x="4716428" y="2755556"/>
            <a:ext cx="2205612" cy="291511"/>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350" b="1">
                <a:solidFill>
                  <a:srgbClr val="000000"/>
                </a:solidFill>
                <a:latin typeface="Calibri"/>
              </a:rPr>
              <a:t>     SECONDE PREMIERE</a:t>
            </a:r>
          </a:p>
        </p:txBody>
      </p:sp>
      <p:pic>
        <p:nvPicPr>
          <p:cNvPr id="7" name="Picture 2" descr="&quot;1 élève, 1 stage&quot;, la plateforme pour faciliter le recrutement des ...">
            <a:extLst>
              <a:ext uri="{FF2B5EF4-FFF2-40B4-BE49-F238E27FC236}">
                <a16:creationId xmlns:a16="http://schemas.microsoft.com/office/drawing/2014/main" id="{00000000-0000-0000-0000-000000000000}"/>
              </a:ext>
            </a:extLst>
          </p:cNvPr>
          <p:cNvPicPr>
            <a:picLocks noChangeAspect="1"/>
          </p:cNvPicPr>
          <p:nvPr/>
        </p:nvPicPr>
        <p:blipFill>
          <a:blip r:embed="rId4"/>
          <a:srcRect/>
          <a:stretch>
            <a:fillRect/>
          </a:stretch>
        </p:blipFill>
        <p:spPr>
          <a:xfrm>
            <a:off x="3370868" y="3047036"/>
            <a:ext cx="4896723" cy="3261899"/>
          </a:xfrm>
          <a:prstGeom prst="rect">
            <a:avLst/>
          </a:prstGeom>
          <a:noFill/>
          <a:ln cap="flat">
            <a:noFill/>
          </a:ln>
        </p:spPr>
      </p:pic>
    </p:spTree>
    <p:extLst>
      <p:ext uri="{BB962C8B-B14F-4D97-AF65-F5344CB8AC3E}">
        <p14:creationId xmlns:p14="http://schemas.microsoft.com/office/powerpoint/2010/main" val="2780548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87393" y="2808397"/>
            <a:ext cx="5617217" cy="1237924"/>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3750" b="1">
                <a:solidFill>
                  <a:srgbClr val="000000"/>
                </a:solidFill>
                <a:latin typeface="Calibri"/>
              </a:rPr>
              <a:t>LA VOIE GENERALE </a:t>
            </a:r>
          </a:p>
          <a:p>
            <a:pPr defTabSz="829544">
              <a:defRPr sz="1800" b="0" i="0" u="none" strike="noStrike" kern="0" cap="none" spc="0" baseline="0">
                <a:solidFill>
                  <a:srgbClr val="000000"/>
                </a:solidFill>
                <a:uFillTx/>
              </a:defRPr>
            </a:pPr>
            <a:r>
              <a:rPr lang="fr-FR" sz="3750" b="1">
                <a:solidFill>
                  <a:srgbClr val="000000"/>
                </a:solidFill>
                <a:latin typeface="Calibri"/>
              </a:rPr>
              <a:t>1</a:t>
            </a:r>
            <a:r>
              <a:rPr lang="fr-FR" sz="3750" b="1" baseline="30000">
                <a:solidFill>
                  <a:srgbClr val="000000"/>
                </a:solidFill>
                <a:latin typeface="Calibri"/>
              </a:rPr>
              <a:t>ère</a:t>
            </a:r>
            <a:r>
              <a:rPr lang="fr-FR" sz="3750" b="1">
                <a:solidFill>
                  <a:srgbClr val="000000"/>
                </a:solidFill>
                <a:latin typeface="Calibri"/>
              </a:rPr>
              <a:t> et terminale</a:t>
            </a:r>
          </a:p>
        </p:txBody>
      </p:sp>
    </p:spTree>
    <p:extLst>
      <p:ext uri="{BB962C8B-B14F-4D97-AF65-F5344CB8AC3E}">
        <p14:creationId xmlns:p14="http://schemas.microsoft.com/office/powerpoint/2010/main" val="2680634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5356" y="1"/>
            <a:ext cx="7034796" cy="2940442"/>
          </a:xfrm>
          <a:prstGeom prst="rect">
            <a:avLst/>
          </a:prstGeom>
          <a:noFill/>
          <a:ln cap="flat">
            <a:noFill/>
            <a:prstDash val="solid"/>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814" b="1" u="sng" dirty="0">
                <a:solidFill>
                  <a:srgbClr val="000000"/>
                </a:solidFill>
                <a:latin typeface="Calibri"/>
              </a:rPr>
              <a:t> </a:t>
            </a:r>
          </a:p>
          <a:p>
            <a:pPr defTabSz="829544">
              <a:defRPr sz="1800" b="0" i="0" u="none" strike="noStrike" kern="0" cap="none" spc="0" baseline="0">
                <a:solidFill>
                  <a:srgbClr val="000000"/>
                </a:solidFill>
                <a:uFillTx/>
              </a:defRPr>
            </a:pPr>
            <a:r>
              <a:rPr lang="fr-FR" sz="1814" b="1" u="sng" dirty="0">
                <a:solidFill>
                  <a:srgbClr val="000000"/>
                </a:solidFill>
                <a:latin typeface="Calibri"/>
              </a:rPr>
              <a:t>En classe de première générale : </a:t>
            </a:r>
          </a:p>
          <a:p>
            <a:pPr defTabSz="829544">
              <a:defRPr sz="1800" b="0" i="0" u="none" strike="noStrike" kern="0" cap="none" spc="0" baseline="0">
                <a:solidFill>
                  <a:srgbClr val="000000"/>
                </a:solidFill>
                <a:uFillTx/>
              </a:defRPr>
            </a:pPr>
            <a:endParaRPr lang="fr-FR" sz="1814" b="1" u="sng" dirty="0">
              <a:solidFill>
                <a:srgbClr val="000000"/>
              </a:solidFill>
              <a:latin typeface="Calibri"/>
            </a:endParaRPr>
          </a:p>
          <a:p>
            <a:pPr marL="214329" indent="-214329" defTabSz="829544">
              <a:buSzPct val="100000"/>
              <a:buChar char="-"/>
              <a:defRPr sz="1800" b="0" i="0" u="none" strike="noStrike" kern="0" cap="none" spc="0" baseline="0">
                <a:solidFill>
                  <a:srgbClr val="000000"/>
                </a:solidFill>
                <a:uFillTx/>
              </a:defRPr>
            </a:pPr>
            <a:r>
              <a:rPr lang="fr-FR" sz="1814" dirty="0">
                <a:solidFill>
                  <a:srgbClr val="000000"/>
                </a:solidFill>
                <a:latin typeface="Calibri"/>
              </a:rPr>
              <a:t>Choix de spécialités (en choisir 3 parmi la liste proposée dans le lycée de secteur). 12 heures par semaine sont consacrées aux enseignement de spécialités.</a:t>
            </a:r>
          </a:p>
          <a:p>
            <a:pPr marL="214329" indent="-214329" defTabSz="829544">
              <a:buSzPct val="100000"/>
              <a:buChar char="-"/>
              <a:defRPr sz="1800" b="0" i="0" u="none" strike="noStrike" kern="0" cap="none" spc="0" baseline="0">
                <a:solidFill>
                  <a:srgbClr val="000000"/>
                </a:solidFill>
                <a:uFillTx/>
              </a:defRPr>
            </a:pPr>
            <a:endParaRPr lang="fr-FR" sz="1814" dirty="0">
              <a:solidFill>
                <a:srgbClr val="000000"/>
              </a:solidFill>
              <a:latin typeface="Calibri"/>
            </a:endParaRPr>
          </a:p>
          <a:p>
            <a:pPr defTabSz="829544">
              <a:defRPr sz="1800" b="0" i="0" u="none" strike="noStrike" kern="0" cap="none" spc="0" baseline="0">
                <a:solidFill>
                  <a:srgbClr val="000000"/>
                </a:solidFill>
                <a:uFillTx/>
              </a:defRPr>
            </a:pPr>
            <a:r>
              <a:rPr lang="fr-FR" sz="1814" dirty="0">
                <a:solidFill>
                  <a:srgbClr val="000000"/>
                </a:solidFill>
                <a:latin typeface="Calibri"/>
              </a:rPr>
              <a:t>    Le lycée de secteur est en fonction de votre ville de domicile.       </a:t>
            </a:r>
            <a:endParaRPr lang="fr-FR" sz="1350" dirty="0">
              <a:solidFill>
                <a:srgbClr val="000000"/>
              </a:solidFill>
              <a:latin typeface="Calibri"/>
            </a:endParaRPr>
          </a:p>
          <a:p>
            <a:pPr defTabSz="829544">
              <a:defRPr sz="1800" b="0" i="0" u="none" strike="noStrike" kern="0" cap="none" spc="0" baseline="0">
                <a:solidFill>
                  <a:srgbClr val="000000"/>
                </a:solidFill>
                <a:uFillTx/>
              </a:defRPr>
            </a:pPr>
            <a:endParaRPr lang="fr-FR" sz="1350" dirty="0">
              <a:solidFill>
                <a:srgbClr val="000000"/>
              </a:solidFill>
              <a:latin typeface="Calibri"/>
            </a:endParaRPr>
          </a:p>
          <a:p>
            <a:pPr marL="829544" lvl="2" defTabSz="829544">
              <a:defRPr sz="1800" b="0" i="0" u="none" strike="noStrike" kern="0" cap="none" spc="0" baseline="0">
                <a:solidFill>
                  <a:srgbClr val="000000"/>
                </a:solidFill>
                <a:uFillTx/>
              </a:defRPr>
            </a:pPr>
            <a:endParaRPr lang="fr-FR" sz="1350" dirty="0">
              <a:solidFill>
                <a:srgbClr val="000000"/>
              </a:solidFill>
              <a:latin typeface="Calibri"/>
            </a:endParaRPr>
          </a:p>
          <a:p>
            <a:pPr defTabSz="829544">
              <a:defRPr sz="1800" b="0" i="0" u="none" strike="noStrike" kern="0" cap="none" spc="0" baseline="0">
                <a:solidFill>
                  <a:srgbClr val="000000"/>
                </a:solidFill>
                <a:uFillTx/>
              </a:defRPr>
            </a:pPr>
            <a:endParaRPr lang="fr-FR" sz="1350" b="1" u="sng" dirty="0">
              <a:solidFill>
                <a:srgbClr val="000000"/>
              </a:solidFill>
              <a:latin typeface="Calibri"/>
            </a:endParaRPr>
          </a:p>
        </p:txBody>
      </p:sp>
      <p:pic>
        <p:nvPicPr>
          <p:cNvPr id="3" name="Image 2">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1617365" y="1713761"/>
            <a:ext cx="602485" cy="602485"/>
          </a:xfrm>
          <a:prstGeom prst="rect">
            <a:avLst/>
          </a:prstGeom>
          <a:noFill/>
          <a:ln cap="flat">
            <a:noFill/>
          </a:ln>
        </p:spPr>
      </p:pic>
      <p:pic>
        <p:nvPicPr>
          <p:cNvPr id="4" name="Image 3">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4081225" y="3909976"/>
            <a:ext cx="3396291" cy="3140589"/>
          </a:xfrm>
          <a:prstGeom prst="rect">
            <a:avLst/>
          </a:prstGeom>
          <a:noFill/>
          <a:ln cap="flat">
            <a:noFill/>
          </a:ln>
        </p:spPr>
      </p:pic>
      <p:sp>
        <p:nvSpPr>
          <p:cNvPr id="5" name="ZoneTexte 4"/>
          <p:cNvSpPr txBox="1"/>
          <p:nvPr/>
        </p:nvSpPr>
        <p:spPr>
          <a:xfrm>
            <a:off x="3517877" y="2339640"/>
            <a:ext cx="5261615" cy="707010"/>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350" b="1" i="1">
                <a:solidFill>
                  <a:srgbClr val="ED7D31"/>
                </a:solidFill>
                <a:latin typeface="Calibri"/>
              </a:rPr>
              <a:t>    </a:t>
            </a:r>
          </a:p>
          <a:p>
            <a:pPr defTabSz="829544">
              <a:defRPr sz="1800" b="0" i="0" u="none" strike="noStrike" kern="0" cap="none" spc="0" baseline="0">
                <a:solidFill>
                  <a:srgbClr val="000000"/>
                </a:solidFill>
                <a:uFillTx/>
              </a:defRPr>
            </a:pPr>
            <a:endParaRPr lang="fr-FR" sz="1350" b="1" i="1">
              <a:solidFill>
                <a:srgbClr val="ED7D31"/>
              </a:solidFill>
              <a:latin typeface="Calibri"/>
            </a:endParaRPr>
          </a:p>
          <a:p>
            <a:pPr defTabSz="829544">
              <a:defRPr sz="1800" b="0" i="0" u="none" strike="noStrike" kern="0" cap="none" spc="0" baseline="0">
                <a:solidFill>
                  <a:srgbClr val="000000"/>
                </a:solidFill>
                <a:uFillTx/>
              </a:defRPr>
            </a:pPr>
            <a:r>
              <a:rPr lang="fr-FR" sz="1350" b="1" i="1">
                <a:solidFill>
                  <a:srgbClr val="ED7D31"/>
                </a:solidFill>
                <a:latin typeface="Calibri"/>
              </a:rPr>
              <a:t>  </a:t>
            </a:r>
            <a:r>
              <a:rPr lang="fr-FR" sz="1350" b="1" i="1" u="sng">
                <a:solidFill>
                  <a:srgbClr val="ED7D31"/>
                </a:solidFill>
                <a:latin typeface="Calibri"/>
              </a:rPr>
              <a:t>COMMENT CHOISIR SES SPECIALITES DE BAC ?</a:t>
            </a:r>
          </a:p>
        </p:txBody>
      </p:sp>
      <p:sp>
        <p:nvSpPr>
          <p:cNvPr id="6" name="Rectangle 5"/>
          <p:cNvSpPr/>
          <p:nvPr/>
        </p:nvSpPr>
        <p:spPr>
          <a:xfrm>
            <a:off x="1935356" y="3179661"/>
            <a:ext cx="6653487" cy="1129048"/>
          </a:xfrm>
          <a:prstGeom prst="rect">
            <a:avLst/>
          </a:prstGeom>
          <a:noFill/>
          <a:ln cap="flat">
            <a:noFill/>
            <a:prstDash val="solid"/>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814" b="1" u="sng">
                <a:solidFill>
                  <a:srgbClr val="000000"/>
                </a:solidFill>
                <a:latin typeface="Calibri"/>
              </a:rPr>
              <a:t>En classe de terminale générale : </a:t>
            </a:r>
          </a:p>
          <a:p>
            <a:pPr defTabSz="829544">
              <a:defRPr sz="1800" b="0" i="0" u="none" strike="noStrike" kern="0" cap="none" spc="0" baseline="0">
                <a:solidFill>
                  <a:srgbClr val="000000"/>
                </a:solidFill>
                <a:uFillTx/>
              </a:defRPr>
            </a:pPr>
            <a:endParaRPr lang="fr-FR" sz="1350" b="1" u="sng">
              <a:solidFill>
                <a:srgbClr val="000000"/>
              </a:solidFill>
              <a:latin typeface="Calibri"/>
            </a:endParaRPr>
          </a:p>
          <a:p>
            <a:pPr marL="214329" indent="-214329" defTabSz="829544">
              <a:buSzPct val="100000"/>
              <a:buChar char="-"/>
              <a:defRPr sz="1800" b="0" i="0" u="none" strike="noStrike" kern="0" cap="none" spc="0" baseline="0">
                <a:solidFill>
                  <a:srgbClr val="000000"/>
                </a:solidFill>
                <a:uFillTx/>
              </a:defRPr>
            </a:pPr>
            <a:r>
              <a:rPr lang="fr-FR" sz="1814">
                <a:solidFill>
                  <a:srgbClr val="000000"/>
                </a:solidFill>
                <a:latin typeface="Calibri"/>
              </a:rPr>
              <a:t>Choix de spécialités (en choisir 2 parmi les 3 spécialités prises en classe de 1</a:t>
            </a:r>
            <a:r>
              <a:rPr lang="fr-FR" sz="1814" baseline="30000">
                <a:solidFill>
                  <a:srgbClr val="000000"/>
                </a:solidFill>
                <a:latin typeface="Calibri"/>
              </a:rPr>
              <a:t>ère</a:t>
            </a:r>
            <a:r>
              <a:rPr lang="fr-FR" sz="1814">
                <a:solidFill>
                  <a:srgbClr val="000000"/>
                </a:solidFill>
                <a:latin typeface="Calibri"/>
              </a:rPr>
              <a:t>)</a:t>
            </a:r>
          </a:p>
        </p:txBody>
      </p:sp>
    </p:spTree>
    <p:extLst>
      <p:ext uri="{BB962C8B-B14F-4D97-AF65-F5344CB8AC3E}">
        <p14:creationId xmlns:p14="http://schemas.microsoft.com/office/powerpoint/2010/main" val="2641184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3">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1901246" y="489031"/>
            <a:ext cx="7959021" cy="5511992"/>
          </a:xfrm>
          <a:prstGeom prst="rect">
            <a:avLst/>
          </a:prstGeom>
          <a:noFill/>
          <a:ln cap="flat">
            <a:noFill/>
          </a:ln>
        </p:spPr>
      </p:pic>
    </p:spTree>
    <p:extLst>
      <p:ext uri="{BB962C8B-B14F-4D97-AF65-F5344CB8AC3E}">
        <p14:creationId xmlns:p14="http://schemas.microsoft.com/office/powerpoint/2010/main" val="2811579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2031573" y="1059547"/>
            <a:ext cx="6448179" cy="990703"/>
          </a:xfrm>
        </p:spPr>
        <p:txBody>
          <a:bodyPr/>
          <a:lstStyle/>
          <a:p>
            <a:pPr lvl="0"/>
            <a:r>
              <a:rPr lang="fr-FR" sz="2903"/>
              <a:t>Descriptif sur les enseignements de spécialité</a:t>
            </a:r>
          </a:p>
        </p:txBody>
      </p:sp>
      <p:pic>
        <p:nvPicPr>
          <p:cNvPr id="3" name="Espace réservé du contenu 4">
            <a:extLst>
              <a:ext uri="{FF2B5EF4-FFF2-40B4-BE49-F238E27FC236}">
                <a16:creationId xmlns:a16="http://schemas.microsoft.com/office/drawing/2014/main" id="{00000000-0000-0000-0000-000000000000}"/>
              </a:ext>
            </a:extLst>
          </p:cNvPr>
          <p:cNvPicPr>
            <a:picLocks noGrp="1" noChangeAspect="1"/>
          </p:cNvPicPr>
          <p:nvPr>
            <p:ph idx="1"/>
          </p:nvPr>
        </p:nvPicPr>
        <p:blipFill>
          <a:blip r:embed="rId2"/>
          <a:stretch>
            <a:fillRect/>
          </a:stretch>
        </p:blipFill>
        <p:spPr>
          <a:xfrm>
            <a:off x="2031573" y="2887070"/>
            <a:ext cx="4241272" cy="2911382"/>
          </a:xfrm>
        </p:spPr>
      </p:pic>
      <p:pic>
        <p:nvPicPr>
          <p:cNvPr id="4" name="Image 6">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2031573" y="2192324"/>
            <a:ext cx="5274149" cy="582137"/>
          </a:xfrm>
          <a:prstGeom prst="rect">
            <a:avLst/>
          </a:prstGeom>
          <a:noFill/>
          <a:ln cap="flat">
            <a:noFill/>
          </a:ln>
        </p:spPr>
      </p:pic>
    </p:spTree>
    <p:extLst>
      <p:ext uri="{BB962C8B-B14F-4D97-AF65-F5344CB8AC3E}">
        <p14:creationId xmlns:p14="http://schemas.microsoft.com/office/powerpoint/2010/main" val="3865428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12723" y="2204625"/>
            <a:ext cx="6348379" cy="3880776"/>
          </a:xfrm>
        </p:spPr>
        <p:txBody>
          <a:bodyPr/>
          <a:lstStyle/>
          <a:p>
            <a:pPr marL="257199" indent="-257199">
              <a:lnSpc>
                <a:spcPct val="90000"/>
              </a:lnSpc>
              <a:buSzPts val="1000"/>
              <a:buFont typeface="Symbol" pitchFamily="18"/>
              <a:buChar char=""/>
              <a:tabLst>
                <a:tab pos="342932" algn="l"/>
              </a:tabLst>
            </a:pPr>
            <a:r>
              <a:rPr lang="fr-FR" sz="1814" dirty="0">
                <a:solidFill>
                  <a:srgbClr val="000000"/>
                </a:solidFill>
                <a:latin typeface="IBM Plex Sans" pitchFamily="34"/>
              </a:rPr>
              <a:t>Histoire-géographie, géopolitique et sciences politiques</a:t>
            </a:r>
          </a:p>
          <a:p>
            <a:pPr marL="257199" indent="-257199">
              <a:lnSpc>
                <a:spcPct val="90000"/>
              </a:lnSpc>
              <a:buSzPts val="1000"/>
              <a:buFont typeface="Symbol" pitchFamily="18"/>
              <a:buChar char=""/>
              <a:tabLst>
                <a:tab pos="342932" algn="l"/>
              </a:tabLst>
            </a:pPr>
            <a:r>
              <a:rPr lang="fr-FR" sz="1814" dirty="0">
                <a:solidFill>
                  <a:srgbClr val="000000"/>
                </a:solidFill>
                <a:latin typeface="IBM Plex Sans" pitchFamily="34"/>
              </a:rPr>
              <a:t>Humanités, littérature et philosophie</a:t>
            </a:r>
            <a:endParaRPr lang="fr-FR" sz="1814" dirty="0">
              <a:solidFill>
                <a:srgbClr val="000000"/>
              </a:solidFill>
              <a:latin typeface="Times New Roman" pitchFamily="18"/>
            </a:endParaRPr>
          </a:p>
          <a:p>
            <a:pPr marL="257199" indent="-257199">
              <a:lnSpc>
                <a:spcPct val="90000"/>
              </a:lnSpc>
              <a:buSzPts val="1000"/>
              <a:buFont typeface="Symbol" pitchFamily="18"/>
              <a:buChar char=""/>
              <a:tabLst>
                <a:tab pos="342932" algn="l"/>
              </a:tabLst>
            </a:pPr>
            <a:r>
              <a:rPr lang="fr-FR" sz="1814" dirty="0">
                <a:solidFill>
                  <a:srgbClr val="000000"/>
                </a:solidFill>
                <a:latin typeface="IBM Plex Sans" pitchFamily="34"/>
              </a:rPr>
              <a:t>LLCER </a:t>
            </a:r>
            <a:r>
              <a:rPr lang="fr-FR" sz="1814" dirty="0" smtClean="0">
                <a:solidFill>
                  <a:srgbClr val="000000"/>
                </a:solidFill>
                <a:latin typeface="IBM Plex Sans" pitchFamily="34"/>
              </a:rPr>
              <a:t>anglais monde contemporain</a:t>
            </a:r>
            <a:endParaRPr lang="fr-FR" sz="1814" dirty="0">
              <a:solidFill>
                <a:srgbClr val="000000"/>
              </a:solidFill>
              <a:latin typeface="Times New Roman" pitchFamily="18"/>
            </a:endParaRPr>
          </a:p>
          <a:p>
            <a:pPr marL="257199" indent="-257199">
              <a:lnSpc>
                <a:spcPct val="90000"/>
              </a:lnSpc>
              <a:buSzPts val="1000"/>
              <a:buFont typeface="Symbol" pitchFamily="18"/>
              <a:buChar char=""/>
              <a:tabLst>
                <a:tab pos="342932" algn="l"/>
              </a:tabLst>
            </a:pPr>
            <a:r>
              <a:rPr lang="fr-FR" sz="1814" dirty="0">
                <a:solidFill>
                  <a:srgbClr val="000000"/>
                </a:solidFill>
                <a:latin typeface="IBM Plex Sans" pitchFamily="34"/>
              </a:rPr>
              <a:t>Mathématiques</a:t>
            </a:r>
          </a:p>
          <a:p>
            <a:pPr marL="257199" indent="-257199">
              <a:lnSpc>
                <a:spcPct val="90000"/>
              </a:lnSpc>
              <a:buSzPts val="1000"/>
              <a:buFont typeface="Symbol" pitchFamily="18"/>
              <a:buChar char=""/>
              <a:tabLst>
                <a:tab pos="342932" algn="l"/>
              </a:tabLst>
            </a:pPr>
            <a:r>
              <a:rPr lang="fr-FR" sz="1814" dirty="0">
                <a:solidFill>
                  <a:srgbClr val="000000"/>
                </a:solidFill>
                <a:latin typeface="IBM Plex Sans" pitchFamily="34"/>
              </a:rPr>
              <a:t>Numérique et sciences informatiques</a:t>
            </a:r>
            <a:endParaRPr lang="fr-FR" sz="1814" dirty="0">
              <a:solidFill>
                <a:srgbClr val="000000"/>
              </a:solidFill>
              <a:latin typeface="Times New Roman" pitchFamily="18"/>
            </a:endParaRPr>
          </a:p>
          <a:p>
            <a:pPr marL="257199" indent="-257199">
              <a:lnSpc>
                <a:spcPct val="90000"/>
              </a:lnSpc>
              <a:buSzPts val="1000"/>
              <a:buFont typeface="Symbol" pitchFamily="18"/>
              <a:buChar char=""/>
              <a:tabLst>
                <a:tab pos="342932" algn="l"/>
              </a:tabLst>
            </a:pPr>
            <a:r>
              <a:rPr lang="fr-FR" sz="1814" dirty="0">
                <a:solidFill>
                  <a:srgbClr val="000000"/>
                </a:solidFill>
                <a:latin typeface="IBM Plex Sans" pitchFamily="34"/>
              </a:rPr>
              <a:t>Physique-chimie</a:t>
            </a:r>
            <a:endParaRPr lang="fr-FR" sz="1814" dirty="0">
              <a:solidFill>
                <a:srgbClr val="000000"/>
              </a:solidFill>
              <a:latin typeface="Times New Roman" pitchFamily="18"/>
            </a:endParaRPr>
          </a:p>
          <a:p>
            <a:pPr marL="257199" indent="-257199">
              <a:lnSpc>
                <a:spcPct val="90000"/>
              </a:lnSpc>
              <a:buSzPts val="1000"/>
              <a:buFont typeface="Symbol" pitchFamily="18"/>
              <a:buChar char=""/>
              <a:tabLst>
                <a:tab pos="342932" algn="l"/>
              </a:tabLst>
            </a:pPr>
            <a:r>
              <a:rPr lang="fr-FR" sz="1814" dirty="0">
                <a:solidFill>
                  <a:srgbClr val="000000"/>
                </a:solidFill>
                <a:latin typeface="IBM Plex Sans" pitchFamily="34"/>
              </a:rPr>
              <a:t>Sciences de la vie et de la Terre</a:t>
            </a:r>
          </a:p>
          <a:p>
            <a:pPr marL="257199" indent="-257199">
              <a:lnSpc>
                <a:spcPct val="90000"/>
              </a:lnSpc>
              <a:buSzPts val="1000"/>
              <a:buFont typeface="Symbol" pitchFamily="18"/>
              <a:buChar char=""/>
              <a:tabLst>
                <a:tab pos="342932" algn="l"/>
              </a:tabLst>
            </a:pPr>
            <a:r>
              <a:rPr lang="fr-FR" sz="1814" dirty="0">
                <a:solidFill>
                  <a:srgbClr val="000000"/>
                </a:solidFill>
                <a:latin typeface="IBM Plex Sans" pitchFamily="34"/>
              </a:rPr>
              <a:t>Sciences de l’ingénieur</a:t>
            </a:r>
            <a:endParaRPr lang="fr-FR" sz="1814" dirty="0">
              <a:solidFill>
                <a:srgbClr val="000000"/>
              </a:solidFill>
              <a:latin typeface="Times New Roman" pitchFamily="18"/>
            </a:endParaRPr>
          </a:p>
          <a:p>
            <a:pPr marL="257199" indent="-257199">
              <a:lnSpc>
                <a:spcPct val="90000"/>
              </a:lnSpc>
              <a:buSzPts val="1000"/>
              <a:buFont typeface="Symbol" pitchFamily="18"/>
              <a:buChar char=""/>
              <a:tabLst>
                <a:tab pos="342932" algn="l"/>
              </a:tabLst>
            </a:pPr>
            <a:r>
              <a:rPr lang="fr-FR" sz="1814" dirty="0">
                <a:solidFill>
                  <a:srgbClr val="000000"/>
                </a:solidFill>
                <a:latin typeface="IBM Plex Sans" pitchFamily="34"/>
              </a:rPr>
              <a:t>Sciences économiques et sociales</a:t>
            </a:r>
          </a:p>
          <a:p>
            <a:endParaRPr lang="fr-FR" dirty="0"/>
          </a:p>
        </p:txBody>
      </p:sp>
      <p:sp>
        <p:nvSpPr>
          <p:cNvPr id="4" name="Titre 1"/>
          <p:cNvSpPr txBox="1">
            <a:spLocks noGrp="1"/>
          </p:cNvSpPr>
          <p:nvPr>
            <p:ph type="title"/>
          </p:nvPr>
        </p:nvSpPr>
        <p:spPr>
          <a:xfrm>
            <a:off x="1550523" y="584947"/>
            <a:ext cx="6448179" cy="990703"/>
          </a:xfrm>
        </p:spPr>
        <p:txBody>
          <a:bodyPr/>
          <a:lstStyle/>
          <a:p>
            <a:pPr lvl="0"/>
            <a:r>
              <a:rPr lang="fr-FR" sz="2903" dirty="0"/>
              <a:t>Le lycée Jean Paul Sartre (Bron)</a:t>
            </a:r>
            <a:br>
              <a:rPr lang="fr-FR" sz="2903" dirty="0"/>
            </a:br>
            <a:endParaRPr lang="fr-FR" sz="2903" u="sng" dirty="0">
              <a:solidFill>
                <a:srgbClr val="000000"/>
              </a:solidFill>
            </a:endParaRPr>
          </a:p>
        </p:txBody>
      </p:sp>
      <p:pic>
        <p:nvPicPr>
          <p:cNvPr id="1026" name="Picture 2" descr="https://jean-paul-sartre.ent.auvergnerhonealpes.fr/ressources-galerie.do?ID_GALERIE=13&amp;ID_RESSOURCE=1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4878" y="259606"/>
            <a:ext cx="3376483" cy="2170596"/>
          </a:xfrm>
          <a:prstGeom prst="rect">
            <a:avLst/>
          </a:prstGeom>
          <a:noFill/>
          <a:extLst>
            <a:ext uri="{909E8E84-426E-40DD-AFC4-6F175D3DCCD1}">
              <a14:hiddenFill xmlns:a14="http://schemas.microsoft.com/office/drawing/2010/main">
                <a:solidFill>
                  <a:srgbClr val="FFFFFF"/>
                </a:solidFill>
              </a14:hiddenFill>
            </a:ext>
          </a:extLst>
        </p:spPr>
      </p:pic>
      <p:sp>
        <p:nvSpPr>
          <p:cNvPr id="2" name="Accolade fermante 1"/>
          <p:cNvSpPr/>
          <p:nvPr/>
        </p:nvSpPr>
        <p:spPr>
          <a:xfrm>
            <a:off x="6508223" y="2204625"/>
            <a:ext cx="400715" cy="3388167"/>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5" name="Rectangle à coins arrondis 4"/>
          <p:cNvSpPr/>
          <p:nvPr/>
        </p:nvSpPr>
        <p:spPr>
          <a:xfrm>
            <a:off x="7093131" y="3284753"/>
            <a:ext cx="2795451" cy="1227909"/>
          </a:xfrm>
          <a:prstGeom prst="round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fr-FR"/>
          </a:p>
        </p:txBody>
      </p:sp>
      <p:sp>
        <p:nvSpPr>
          <p:cNvPr id="6" name="ZoneTexte 5"/>
          <p:cNvSpPr txBox="1"/>
          <p:nvPr/>
        </p:nvSpPr>
        <p:spPr>
          <a:xfrm>
            <a:off x="7291998" y="3437042"/>
            <a:ext cx="2455817" cy="923330"/>
          </a:xfrm>
          <a:prstGeom prst="rect">
            <a:avLst/>
          </a:prstGeom>
          <a:noFill/>
        </p:spPr>
        <p:txBody>
          <a:bodyPr wrap="square" rtlCol="0">
            <a:spAutoFit/>
          </a:bodyPr>
          <a:lstStyle/>
          <a:p>
            <a:r>
              <a:rPr lang="fr-FR" dirty="0" smtClean="0"/>
              <a:t>OFFRE DES ENSEIGNEMENTS DE SPECIALITES</a:t>
            </a:r>
            <a:endParaRPr lang="fr-FR" dirty="0"/>
          </a:p>
        </p:txBody>
      </p:sp>
      <p:sp>
        <p:nvSpPr>
          <p:cNvPr id="7" name="ZoneTexte 6"/>
          <p:cNvSpPr txBox="1"/>
          <p:nvPr/>
        </p:nvSpPr>
        <p:spPr>
          <a:xfrm>
            <a:off x="7093131" y="5131127"/>
            <a:ext cx="3772605" cy="923330"/>
          </a:xfrm>
          <a:prstGeom prst="rect">
            <a:avLst/>
          </a:prstGeom>
          <a:solidFill>
            <a:srgbClr val="FFFF00"/>
          </a:solidFill>
        </p:spPr>
        <p:txBody>
          <a:bodyPr wrap="square" rtlCol="0">
            <a:spAutoFit/>
          </a:bodyPr>
          <a:lstStyle/>
          <a:p>
            <a:r>
              <a:rPr lang="fr-FR" dirty="0" smtClean="0"/>
              <a:t>PORTE OUVERTE DU LYCEE :  </a:t>
            </a:r>
          </a:p>
          <a:p>
            <a:r>
              <a:rPr lang="fr-FR" dirty="0" smtClean="0"/>
              <a:t>Le 14/03/26 de 9h à 12h.</a:t>
            </a:r>
          </a:p>
          <a:p>
            <a:r>
              <a:rPr lang="fr-FR" dirty="0" smtClean="0"/>
              <a:t>Voie générale et technologique.</a:t>
            </a:r>
            <a:endParaRPr lang="fr-FR" dirty="0"/>
          </a:p>
        </p:txBody>
      </p:sp>
    </p:spTree>
    <p:extLst>
      <p:ext uri="{BB962C8B-B14F-4D97-AF65-F5344CB8AC3E}">
        <p14:creationId xmlns:p14="http://schemas.microsoft.com/office/powerpoint/2010/main" val="3771391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type="title" idx="4294967295"/>
          </p:nvPr>
        </p:nvSpPr>
        <p:spPr>
          <a:xfrm>
            <a:off x="0" y="169863"/>
            <a:ext cx="6442075" cy="914400"/>
          </a:xfrm>
        </p:spPr>
        <p:txBody>
          <a:bodyPr/>
          <a:lstStyle/>
          <a:p>
            <a:pPr lvl="0"/>
            <a:r>
              <a:rPr lang="en-US" sz="2449">
                <a:solidFill>
                  <a:srgbClr val="000000"/>
                </a:solidFill>
              </a:rPr>
              <a:t>Rencontrer un psychologue de l’éducation nationale</a:t>
            </a:r>
          </a:p>
        </p:txBody>
      </p:sp>
      <p:sp>
        <p:nvSpPr>
          <p:cNvPr id="3" name="Rectangle 3"/>
          <p:cNvSpPr txBox="1">
            <a:spLocks noGrp="1"/>
          </p:cNvSpPr>
          <p:nvPr>
            <p:ph type="subTitle" idx="4294967295"/>
          </p:nvPr>
        </p:nvSpPr>
        <p:spPr>
          <a:xfrm>
            <a:off x="0" y="1158875"/>
            <a:ext cx="7951788" cy="5699125"/>
          </a:xfrm>
          <a:solidFill>
            <a:srgbClr val="FFFFCC"/>
          </a:solidFill>
          <a:ln w="0">
            <a:solidFill>
              <a:srgbClr val="FFFFCC"/>
            </a:solidFill>
            <a:prstDash val="solid"/>
          </a:ln>
        </p:spPr>
        <p:txBody>
          <a:bodyPr vert="horz" lIns="81650" tIns="40820" rIns="81650" bIns="40820" rtlCol="0">
            <a:noAutofit/>
          </a:bodyPr>
          <a:lstStyle/>
          <a:p>
            <a:pPr marL="0" indent="0">
              <a:buNone/>
            </a:pPr>
            <a:r>
              <a:rPr lang="fr-FR" sz="1633" b="1" dirty="0">
                <a:solidFill>
                  <a:srgbClr val="5FCBEF"/>
                </a:solidFill>
              </a:rPr>
              <a:t>          </a:t>
            </a:r>
          </a:p>
          <a:p>
            <a:pPr lvl="0"/>
            <a:r>
              <a:rPr lang="fr-FR" sz="1633" b="1" dirty="0">
                <a:solidFill>
                  <a:srgbClr val="5FCBEF"/>
                </a:solidFill>
              </a:rPr>
              <a:t> </a:t>
            </a:r>
            <a:r>
              <a:rPr lang="fr-FR" sz="1996" b="1" dirty="0">
                <a:solidFill>
                  <a:srgbClr val="000000"/>
                </a:solidFill>
              </a:rPr>
              <a:t>Au Centre d’information et d’orientation de Saint </a:t>
            </a:r>
            <a:r>
              <a:rPr lang="fr-FR" sz="1996" b="1" dirty="0" err="1">
                <a:solidFill>
                  <a:srgbClr val="000000"/>
                </a:solidFill>
              </a:rPr>
              <a:t>Priest</a:t>
            </a:r>
            <a:r>
              <a:rPr lang="fr-FR" sz="1996" b="1" dirty="0">
                <a:solidFill>
                  <a:srgbClr val="000000"/>
                </a:solidFill>
              </a:rPr>
              <a:t>:</a:t>
            </a:r>
          </a:p>
          <a:p>
            <a:pPr lvl="0"/>
            <a:r>
              <a:rPr lang="fr-FR" sz="1996" b="1" u="sng" dirty="0">
                <a:solidFill>
                  <a:srgbClr val="000000"/>
                </a:solidFill>
              </a:rPr>
              <a:t>Sur rendez vous</a:t>
            </a:r>
            <a:r>
              <a:rPr lang="fr-FR" sz="1996" b="1" dirty="0">
                <a:solidFill>
                  <a:srgbClr val="000000"/>
                </a:solidFill>
              </a:rPr>
              <a:t> du lundi  au vendredi</a:t>
            </a:r>
          </a:p>
          <a:p>
            <a:pPr lvl="0"/>
            <a:r>
              <a:rPr lang="fr-FR" sz="1996" b="1" u="sng" dirty="0">
                <a:solidFill>
                  <a:srgbClr val="000000"/>
                </a:solidFill>
              </a:rPr>
              <a:t>Le C.I.O. est également ouvert sur rendez vous</a:t>
            </a:r>
            <a:r>
              <a:rPr lang="fr-FR" sz="1996" b="1" dirty="0">
                <a:solidFill>
                  <a:srgbClr val="000000"/>
                </a:solidFill>
              </a:rPr>
              <a:t> pendant les congés scolaires</a:t>
            </a:r>
          </a:p>
          <a:p>
            <a:pPr lvl="0"/>
            <a:endParaRPr lang="fr-FR" sz="1996" b="1" dirty="0">
              <a:solidFill>
                <a:srgbClr val="000000"/>
              </a:solidFill>
            </a:endParaRPr>
          </a:p>
          <a:p>
            <a:pPr lvl="0"/>
            <a:r>
              <a:rPr lang="fr-FR" sz="1996" b="1" dirty="0">
                <a:solidFill>
                  <a:srgbClr val="000000"/>
                </a:solidFill>
              </a:rPr>
              <a:t>Au collège sur rendez vous.</a:t>
            </a:r>
          </a:p>
          <a:p>
            <a:pPr lvl="0"/>
            <a:r>
              <a:rPr lang="fr-FR" sz="1996" b="1" dirty="0">
                <a:solidFill>
                  <a:srgbClr val="000000"/>
                </a:solidFill>
              </a:rPr>
              <a:t>Les rendez vous se prennent auprès de la vie scolaire.</a:t>
            </a:r>
          </a:p>
          <a:p>
            <a:pPr lvl="0"/>
            <a:r>
              <a:rPr lang="fr-FR" sz="1996" b="1" dirty="0">
                <a:solidFill>
                  <a:srgbClr val="000000"/>
                </a:solidFill>
              </a:rPr>
              <a:t>Psychologue de l’éducation nationale : Mme DANG</a:t>
            </a:r>
          </a:p>
          <a:p>
            <a:pPr marL="0" indent="0">
              <a:buNone/>
            </a:pPr>
            <a:r>
              <a:rPr lang="fr-FR" sz="1996" b="1" dirty="0">
                <a:solidFill>
                  <a:srgbClr val="000000"/>
                </a:solidFill>
              </a:rPr>
              <a:t>           Au C.I.O. : Mercredi - toute la journée. 04 78 20 89 83</a:t>
            </a:r>
          </a:p>
          <a:p>
            <a:pPr marL="0" indent="0">
              <a:buNone/>
            </a:pPr>
            <a:r>
              <a:rPr lang="fr-FR" sz="1996" b="1" dirty="0">
                <a:solidFill>
                  <a:srgbClr val="000000"/>
                </a:solidFill>
              </a:rPr>
              <a:t>           Au collège Louis </a:t>
            </a:r>
            <a:r>
              <a:rPr lang="fr-FR" sz="1996" b="1" dirty="0" err="1">
                <a:solidFill>
                  <a:srgbClr val="000000"/>
                </a:solidFill>
              </a:rPr>
              <a:t>Lachenal</a:t>
            </a:r>
            <a:r>
              <a:rPr lang="fr-FR" sz="1996" b="1" dirty="0">
                <a:solidFill>
                  <a:srgbClr val="000000"/>
                </a:solidFill>
              </a:rPr>
              <a:t> : Lundi (toute la journée)</a:t>
            </a:r>
          </a:p>
          <a:p>
            <a:pPr marL="0" indent="0">
              <a:buNone/>
            </a:pPr>
            <a:r>
              <a:rPr lang="fr-FR" sz="1996" b="1" dirty="0">
                <a:solidFill>
                  <a:srgbClr val="000000"/>
                </a:solidFill>
              </a:rPr>
              <a:t>	     Au collège Victor Grignard : Mardi (après-midi) et Jeudi          									(journée)</a:t>
            </a:r>
          </a:p>
          <a:p>
            <a:pPr lvl="0"/>
            <a:endParaRPr lang="fr-FR" sz="1996" b="1" dirty="0">
              <a:solidFill>
                <a:srgbClr val="000000"/>
              </a:solidFill>
            </a:endParaRPr>
          </a:p>
          <a:p>
            <a:pPr lvl="0"/>
            <a:r>
              <a:rPr lang="fr-FR" sz="1633" b="1" dirty="0">
                <a:solidFill>
                  <a:srgbClr val="5FCBEF"/>
                </a:solidFill>
              </a:rPr>
              <a:t>                                                                                                </a:t>
            </a:r>
          </a:p>
          <a:p>
            <a:pPr lvl="0"/>
            <a:r>
              <a:rPr lang="fr-FR" sz="1633" b="1" dirty="0">
                <a:solidFill>
                  <a:srgbClr val="5FCBEF"/>
                </a:solidFill>
              </a:rPr>
              <a:t>                                                                                   </a:t>
            </a:r>
          </a:p>
          <a:p>
            <a:pPr lvl="0"/>
            <a:endParaRPr lang="fr-FR" sz="1633" b="1" dirty="0">
              <a:solidFill>
                <a:srgbClr val="5FCBEF"/>
              </a:solidFill>
            </a:endParaRPr>
          </a:p>
        </p:txBody>
      </p:sp>
    </p:spTree>
    <p:extLst>
      <p:ext uri="{BB962C8B-B14F-4D97-AF65-F5344CB8AC3E}">
        <p14:creationId xmlns:p14="http://schemas.microsoft.com/office/powerpoint/2010/main" val="662831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87393" y="2808397"/>
            <a:ext cx="5830422" cy="1237924"/>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3750" b="1">
                <a:solidFill>
                  <a:srgbClr val="000000"/>
                </a:solidFill>
                <a:latin typeface="Calibri"/>
              </a:rPr>
              <a:t>LA VOIE TECHNOLOGIQUE</a:t>
            </a:r>
          </a:p>
          <a:p>
            <a:pPr defTabSz="829544">
              <a:defRPr sz="1800" b="0" i="0" u="none" strike="noStrike" kern="0" cap="none" spc="0" baseline="0">
                <a:solidFill>
                  <a:srgbClr val="000000"/>
                </a:solidFill>
                <a:uFillTx/>
              </a:defRPr>
            </a:pPr>
            <a:r>
              <a:rPr lang="fr-FR" sz="3750" b="1">
                <a:solidFill>
                  <a:srgbClr val="000000"/>
                </a:solidFill>
                <a:latin typeface="Calibri"/>
              </a:rPr>
              <a:t>1</a:t>
            </a:r>
            <a:r>
              <a:rPr lang="fr-FR" sz="3750" b="1" baseline="30000">
                <a:solidFill>
                  <a:srgbClr val="000000"/>
                </a:solidFill>
                <a:latin typeface="Calibri"/>
              </a:rPr>
              <a:t>ère</a:t>
            </a:r>
            <a:r>
              <a:rPr lang="fr-FR" sz="3750" b="1">
                <a:solidFill>
                  <a:srgbClr val="000000"/>
                </a:solidFill>
                <a:latin typeface="Calibri"/>
              </a:rPr>
              <a:t> et terminale</a:t>
            </a:r>
          </a:p>
        </p:txBody>
      </p:sp>
    </p:spTree>
    <p:extLst>
      <p:ext uri="{BB962C8B-B14F-4D97-AF65-F5344CB8AC3E}">
        <p14:creationId xmlns:p14="http://schemas.microsoft.com/office/powerpoint/2010/main" val="26435169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00647" y="1254585"/>
            <a:ext cx="6729497" cy="3915580"/>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400" b="1">
                <a:solidFill>
                  <a:srgbClr val="000000"/>
                </a:solidFill>
                <a:latin typeface="Calibri"/>
              </a:rPr>
              <a:t>LA VOIE TECHNOLOGIQUE</a:t>
            </a:r>
          </a:p>
          <a:p>
            <a:pPr defTabSz="829544">
              <a:defRPr sz="1800" b="0" i="0" u="none" strike="noStrike" kern="0" cap="none" spc="0" baseline="0">
                <a:solidFill>
                  <a:srgbClr val="000000"/>
                </a:solidFill>
                <a:uFillTx/>
              </a:defRPr>
            </a:pPr>
            <a:endParaRPr lang="fr-FR">
              <a:solidFill>
                <a:srgbClr val="000000"/>
              </a:solidFill>
              <a:latin typeface="Calibri"/>
            </a:endParaRPr>
          </a:p>
          <a:p>
            <a:pPr defTabSz="829544">
              <a:defRPr sz="1800" b="0" i="0" u="none" strike="noStrike" kern="0" cap="none" spc="0" baseline="0">
                <a:solidFill>
                  <a:srgbClr val="000000"/>
                </a:solidFill>
                <a:uFillTx/>
              </a:defRPr>
            </a:pPr>
            <a:endParaRPr lang="fr-FR">
              <a:solidFill>
                <a:srgbClr val="000000"/>
              </a:solidFill>
              <a:latin typeface="Calibri"/>
            </a:endParaRPr>
          </a:p>
          <a:p>
            <a:pPr defTabSz="829544">
              <a:defRPr sz="1800" b="0" i="0" u="none" strike="noStrike" kern="0" cap="none" spc="0" baseline="0">
                <a:solidFill>
                  <a:srgbClr val="000000"/>
                </a:solidFill>
                <a:uFillTx/>
              </a:defRPr>
            </a:pPr>
            <a:r>
              <a:rPr lang="fr-FR">
                <a:solidFill>
                  <a:srgbClr val="000000"/>
                </a:solidFill>
                <a:latin typeface="Calibri"/>
              </a:rPr>
              <a:t>+ L’ancrage dans le réel, sens et cohérence aux apprentissages </a:t>
            </a:r>
          </a:p>
          <a:p>
            <a:pPr defTabSz="829544">
              <a:defRPr sz="1800" b="0" i="0" u="none" strike="noStrike" kern="0" cap="none" spc="0" baseline="0">
                <a:solidFill>
                  <a:srgbClr val="000000"/>
                </a:solidFill>
                <a:uFillTx/>
              </a:defRPr>
            </a:pPr>
            <a:endParaRPr lang="fr-FR">
              <a:solidFill>
                <a:srgbClr val="000000"/>
              </a:solidFill>
              <a:latin typeface="Calibri"/>
            </a:endParaRPr>
          </a:p>
          <a:p>
            <a:pPr defTabSz="829544">
              <a:defRPr sz="1800" b="0" i="0" u="none" strike="noStrike" kern="0" cap="none" spc="0" baseline="0">
                <a:solidFill>
                  <a:srgbClr val="000000"/>
                </a:solidFill>
                <a:uFillTx/>
              </a:defRPr>
            </a:pPr>
            <a:r>
              <a:rPr lang="fr-FR">
                <a:solidFill>
                  <a:srgbClr val="000000"/>
                </a:solidFill>
                <a:latin typeface="Calibri"/>
              </a:rPr>
              <a:t>+ L’engagement des élèves est favorisé (pédagogie de projet)</a:t>
            </a:r>
          </a:p>
          <a:p>
            <a:pPr defTabSz="829544">
              <a:defRPr sz="1800" b="0" i="0" u="none" strike="noStrike" kern="0" cap="none" spc="0" baseline="0">
                <a:solidFill>
                  <a:srgbClr val="000000"/>
                </a:solidFill>
                <a:uFillTx/>
              </a:defRPr>
            </a:pPr>
            <a:endParaRPr lang="fr-FR">
              <a:solidFill>
                <a:srgbClr val="000000"/>
              </a:solidFill>
              <a:latin typeface="Calibri"/>
            </a:endParaRPr>
          </a:p>
          <a:p>
            <a:pPr defTabSz="829544">
              <a:defRPr sz="1800" b="0" i="0" u="none" strike="noStrike" kern="0" cap="none" spc="0" baseline="0">
                <a:solidFill>
                  <a:srgbClr val="000000"/>
                </a:solidFill>
                <a:uFillTx/>
              </a:defRPr>
            </a:pPr>
            <a:r>
              <a:rPr lang="fr-FR">
                <a:solidFill>
                  <a:srgbClr val="000000"/>
                </a:solidFill>
                <a:latin typeface="Calibri"/>
              </a:rPr>
              <a:t>+ Enseignement technologique en langue vivante (ETLV)</a:t>
            </a:r>
          </a:p>
          <a:p>
            <a:pPr defTabSz="829544">
              <a:defRPr sz="1800" b="0" i="0" u="none" strike="noStrike" kern="0" cap="none" spc="0" baseline="0">
                <a:solidFill>
                  <a:srgbClr val="000000"/>
                </a:solidFill>
                <a:uFillTx/>
              </a:defRPr>
            </a:pPr>
            <a:endParaRPr lang="fr-FR">
              <a:solidFill>
                <a:srgbClr val="000000"/>
              </a:solidFill>
              <a:latin typeface="Calibri"/>
            </a:endParaRPr>
          </a:p>
          <a:p>
            <a:pPr defTabSz="829544">
              <a:defRPr sz="1800" b="0" i="0" u="none" strike="noStrike" kern="0" cap="none" spc="0" baseline="0">
                <a:solidFill>
                  <a:srgbClr val="000000"/>
                </a:solidFill>
                <a:uFillTx/>
              </a:defRPr>
            </a:pPr>
            <a:r>
              <a:rPr lang="fr-FR">
                <a:solidFill>
                  <a:srgbClr val="000000"/>
                </a:solidFill>
                <a:latin typeface="Calibri"/>
              </a:rPr>
              <a:t>+ Cours en effectif réduit sont privilégiés</a:t>
            </a:r>
          </a:p>
          <a:p>
            <a:pPr defTabSz="829544">
              <a:defRPr sz="1800" b="0" i="0" u="none" strike="noStrike" kern="0" cap="none" spc="0" baseline="0">
                <a:solidFill>
                  <a:srgbClr val="000000"/>
                </a:solidFill>
                <a:uFillTx/>
              </a:defRPr>
            </a:pPr>
            <a:endParaRPr lang="fr-FR">
              <a:solidFill>
                <a:srgbClr val="000000"/>
              </a:solidFill>
              <a:latin typeface="Calibri"/>
            </a:endParaRPr>
          </a:p>
          <a:p>
            <a:pPr defTabSz="829544">
              <a:defRPr sz="1800" b="0" i="0" u="none" strike="noStrike" kern="0" cap="none" spc="0" baseline="0">
                <a:solidFill>
                  <a:srgbClr val="000000"/>
                </a:solidFill>
                <a:uFillTx/>
              </a:defRPr>
            </a:pPr>
            <a:r>
              <a:rPr lang="fr-FR">
                <a:solidFill>
                  <a:srgbClr val="000000"/>
                </a:solidFill>
                <a:latin typeface="Calibri"/>
              </a:rPr>
              <a:t>+ Poursuite d’étude supérieure variée</a:t>
            </a:r>
          </a:p>
          <a:p>
            <a:pPr defTabSz="829544">
              <a:defRPr sz="1800" b="0" i="0" u="none" strike="noStrike" kern="0" cap="none" spc="0" baseline="0">
                <a:solidFill>
                  <a:srgbClr val="000000"/>
                </a:solidFill>
                <a:uFillTx/>
              </a:defRPr>
            </a:pPr>
            <a:endParaRPr lang="fr-FR" sz="1350">
              <a:solidFill>
                <a:srgbClr val="000000"/>
              </a:solidFill>
              <a:latin typeface="Calibri"/>
            </a:endParaRPr>
          </a:p>
          <a:p>
            <a:pPr defTabSz="829544">
              <a:defRPr sz="1800" b="0" i="0" u="none" strike="noStrike" kern="0" cap="none" spc="0" baseline="0">
                <a:solidFill>
                  <a:srgbClr val="000000"/>
                </a:solidFill>
                <a:uFillTx/>
              </a:defRPr>
            </a:pPr>
            <a:endParaRPr lang="fr-FR" sz="1350">
              <a:solidFill>
                <a:srgbClr val="000000"/>
              </a:solidFill>
              <a:latin typeface="Calibri"/>
            </a:endParaRPr>
          </a:p>
        </p:txBody>
      </p:sp>
      <p:pic>
        <p:nvPicPr>
          <p:cNvPr id="3" name="Picture 2" descr="Passeport pour la voie techno - Onisep">
            <a:extLst>
              <a:ext uri="{FF2B5EF4-FFF2-40B4-BE49-F238E27FC236}">
                <a16:creationId xmlns:a16="http://schemas.microsoft.com/office/drawing/2014/main" id="{00000000-0000-0000-0000-000000000000}"/>
              </a:ext>
            </a:extLst>
          </p:cNvPr>
          <p:cNvPicPr>
            <a:picLocks noChangeAspect="1"/>
          </p:cNvPicPr>
          <p:nvPr/>
        </p:nvPicPr>
        <p:blipFill>
          <a:blip r:embed="rId2"/>
          <a:srcRect/>
          <a:stretch>
            <a:fillRect/>
          </a:stretch>
        </p:blipFill>
        <p:spPr>
          <a:xfrm>
            <a:off x="7694679" y="4351143"/>
            <a:ext cx="2496669" cy="1252270"/>
          </a:xfrm>
          <a:prstGeom prst="rect">
            <a:avLst/>
          </a:prstGeom>
          <a:noFill/>
          <a:ln cap="flat">
            <a:noFill/>
          </a:ln>
        </p:spPr>
      </p:pic>
    </p:spTree>
    <p:extLst>
      <p:ext uri="{BB962C8B-B14F-4D97-AF65-F5344CB8AC3E}">
        <p14:creationId xmlns:p14="http://schemas.microsoft.com/office/powerpoint/2010/main" val="939002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p:nvPr/>
        </p:nvSpPr>
        <p:spPr>
          <a:xfrm>
            <a:off x="2801191" y="1916747"/>
            <a:ext cx="6515786" cy="3800876"/>
          </a:xfrm>
          <a:prstGeom prst="rect">
            <a:avLst/>
          </a:prstGeom>
          <a:noFill/>
          <a:ln cap="flat">
            <a:noFill/>
          </a:ln>
        </p:spPr>
        <p:txBody>
          <a:bodyPr vert="horz" wrap="square" lIns="82953" tIns="41476" rIns="82953" bIns="41476" anchor="t" anchorCtr="0" compatLnSpc="1">
            <a:noAutofit/>
          </a:bodyPr>
          <a:lstStyle/>
          <a:p>
            <a:pPr marL="257199" indent="-257199" defTabSz="829544" hangingPunct="0">
              <a:spcBef>
                <a:spcPts val="599"/>
              </a:spcBef>
              <a:defRPr sz="1800" b="0" i="0" u="none" strike="noStrike" kern="0" cap="none" spc="0" baseline="0">
                <a:solidFill>
                  <a:srgbClr val="000000"/>
                </a:solidFill>
                <a:uFillTx/>
              </a:defRPr>
            </a:pPr>
            <a:endParaRPr lang="fr-FR" sz="2700" kern="0">
              <a:solidFill>
                <a:srgbClr val="000000"/>
              </a:solidFill>
              <a:latin typeface="Calibri" pitchFamily="34"/>
            </a:endParaRPr>
          </a:p>
        </p:txBody>
      </p:sp>
      <p:sp>
        <p:nvSpPr>
          <p:cNvPr id="3" name="AutoShape 5"/>
          <p:cNvSpPr/>
          <p:nvPr/>
        </p:nvSpPr>
        <p:spPr>
          <a:xfrm>
            <a:off x="3233441" y="1424970"/>
            <a:ext cx="2627982" cy="960932"/>
          </a:xfrm>
          <a:custGeom>
            <a:avLst/>
            <a:gdLst>
              <a:gd name="f0" fmla="val 10800000"/>
              <a:gd name="f1" fmla="val 5400000"/>
              <a:gd name="f2" fmla="val 16200000"/>
              <a:gd name="f3" fmla="val w"/>
              <a:gd name="f4" fmla="val h"/>
              <a:gd name="f5" fmla="val ss"/>
              <a:gd name="f6" fmla="val 0"/>
              <a:gd name="f7" fmla="*/ 5419351 1 1725033"/>
              <a:gd name="f8" fmla="val 45"/>
              <a:gd name="f9" fmla="val 2054"/>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70C0"/>
          </a:solidFill>
          <a:ln w="19046" cap="flat">
            <a:solidFill>
              <a:srgbClr val="006699"/>
            </a:solidFill>
            <a:prstDash val="solid"/>
            <a:round/>
          </a:ln>
        </p:spPr>
        <p:txBody>
          <a:bodyPr vert="horz" wrap="none" lIns="82953" tIns="41476" rIns="82953" bIns="41476" anchor="ctr" anchorCtr="0" compatLnSpc="1">
            <a:noAutofit/>
          </a:bodyPr>
          <a:lstStyle/>
          <a:p>
            <a:pPr defTabSz="829544">
              <a:defRPr sz="1800" b="0" i="0" u="none" strike="noStrike" kern="0" cap="none" spc="0" baseline="0">
                <a:solidFill>
                  <a:srgbClr val="000000"/>
                </a:solidFill>
                <a:uFillTx/>
              </a:defRPr>
            </a:pPr>
            <a:endParaRPr lang="fr-FR" sz="1350">
              <a:solidFill>
                <a:srgbClr val="00B0F0"/>
              </a:solidFill>
              <a:latin typeface="Calibri" pitchFamily="34"/>
            </a:endParaRPr>
          </a:p>
        </p:txBody>
      </p:sp>
      <p:sp>
        <p:nvSpPr>
          <p:cNvPr id="4" name="AutoShape 7"/>
          <p:cNvSpPr/>
          <p:nvPr/>
        </p:nvSpPr>
        <p:spPr>
          <a:xfrm>
            <a:off x="3228671" y="3604039"/>
            <a:ext cx="2627982" cy="1007377"/>
          </a:xfrm>
          <a:custGeom>
            <a:avLst/>
            <a:gdLst>
              <a:gd name="f0" fmla="val 10800000"/>
              <a:gd name="f1" fmla="val 5400000"/>
              <a:gd name="f2" fmla="val 16200000"/>
              <a:gd name="f3" fmla="val w"/>
              <a:gd name="f4" fmla="val h"/>
              <a:gd name="f5" fmla="val ss"/>
              <a:gd name="f6" fmla="val 0"/>
              <a:gd name="f7" fmla="*/ 5419351 1 1725033"/>
              <a:gd name="f8" fmla="val 45"/>
              <a:gd name="f9" fmla="val 2054"/>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C000"/>
          </a:solidFill>
          <a:ln w="19046" cap="flat">
            <a:solidFill>
              <a:srgbClr val="006699"/>
            </a:solidFill>
            <a:prstDash val="solid"/>
            <a:round/>
          </a:ln>
        </p:spPr>
        <p:txBody>
          <a:bodyPr vert="horz" wrap="none" lIns="82953" tIns="41476" rIns="82953" bIns="41476" anchor="ctr" anchorCtr="0" compatLnSpc="1">
            <a:noAutofit/>
          </a:bodyPr>
          <a:lstStyle/>
          <a:p>
            <a:pPr defTabSz="829544">
              <a:defRPr sz="1800" b="0" i="0" u="none" strike="noStrike" kern="0" cap="none" spc="0" baseline="0">
                <a:solidFill>
                  <a:srgbClr val="000000"/>
                </a:solidFill>
                <a:uFillTx/>
              </a:defRPr>
            </a:pPr>
            <a:endParaRPr lang="fr-FR" sz="1350">
              <a:solidFill>
                <a:srgbClr val="000000"/>
              </a:solidFill>
              <a:latin typeface="Calibri" pitchFamily="34"/>
            </a:endParaRPr>
          </a:p>
        </p:txBody>
      </p:sp>
      <p:sp>
        <p:nvSpPr>
          <p:cNvPr id="5" name="AutoShape 8"/>
          <p:cNvSpPr/>
          <p:nvPr/>
        </p:nvSpPr>
        <p:spPr>
          <a:xfrm>
            <a:off x="3275117" y="2521646"/>
            <a:ext cx="2586307" cy="966888"/>
          </a:xfrm>
          <a:custGeom>
            <a:avLst/>
            <a:gdLst>
              <a:gd name="f0" fmla="val 10800000"/>
              <a:gd name="f1" fmla="val 5400000"/>
              <a:gd name="f2" fmla="val 16200000"/>
              <a:gd name="f3" fmla="val w"/>
              <a:gd name="f4" fmla="val h"/>
              <a:gd name="f5" fmla="val ss"/>
              <a:gd name="f6" fmla="val 0"/>
              <a:gd name="f7" fmla="*/ 5419351 1 1725033"/>
              <a:gd name="f8" fmla="val 45"/>
              <a:gd name="f9" fmla="val 2054"/>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C000"/>
          </a:solidFill>
          <a:ln w="19046" cap="flat">
            <a:solidFill>
              <a:srgbClr val="006699"/>
            </a:solidFill>
            <a:prstDash val="solid"/>
            <a:round/>
          </a:ln>
        </p:spPr>
        <p:txBody>
          <a:bodyPr vert="horz" wrap="none" lIns="82953" tIns="41476" rIns="82953" bIns="41476" anchor="ctr" anchorCtr="0" compatLnSpc="1">
            <a:noAutofit/>
          </a:bodyPr>
          <a:lstStyle/>
          <a:p>
            <a:pPr defTabSz="829544">
              <a:defRPr sz="1800" b="0" i="0" u="none" strike="noStrike" kern="0" cap="none" spc="0" baseline="0">
                <a:solidFill>
                  <a:srgbClr val="000000"/>
                </a:solidFill>
                <a:uFillTx/>
              </a:defRPr>
            </a:pPr>
            <a:endParaRPr lang="fr-FR" sz="1350">
              <a:solidFill>
                <a:srgbClr val="000000"/>
              </a:solidFill>
              <a:latin typeface="Calibri" pitchFamily="34"/>
            </a:endParaRPr>
          </a:p>
        </p:txBody>
      </p:sp>
      <p:sp>
        <p:nvSpPr>
          <p:cNvPr id="6" name="ZoneTexte 21"/>
          <p:cNvSpPr txBox="1"/>
          <p:nvPr/>
        </p:nvSpPr>
        <p:spPr>
          <a:xfrm>
            <a:off x="2821390" y="588723"/>
            <a:ext cx="6589422" cy="845637"/>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3000" b="1">
                <a:solidFill>
                  <a:srgbClr val="FF0000"/>
                </a:solidFill>
                <a:latin typeface="Calibri" pitchFamily="34"/>
              </a:rPr>
              <a:t>8 bacs technologiques</a:t>
            </a:r>
            <a:r>
              <a:rPr lang="fr-FR" sz="4951" b="1">
                <a:solidFill>
                  <a:srgbClr val="000099"/>
                </a:solidFill>
                <a:latin typeface="Calibri" pitchFamily="34"/>
                <a:ea typeface="HG Mincho Light J"/>
                <a:cs typeface="HG Mincho Light J"/>
              </a:rPr>
              <a:t>	</a:t>
            </a:r>
            <a:endParaRPr lang="fr-FR" sz="4951" kern="0">
              <a:solidFill>
                <a:srgbClr val="000000"/>
              </a:solidFill>
              <a:latin typeface="Calibri" pitchFamily="34"/>
            </a:endParaRPr>
          </a:p>
        </p:txBody>
      </p:sp>
      <p:pic>
        <p:nvPicPr>
          <p:cNvPr id="7" name="Image 1">
            <a:extLst>
              <a:ext uri="{FF2B5EF4-FFF2-40B4-BE49-F238E27FC236}">
                <a16:creationId xmlns:a16="http://schemas.microsoft.com/office/drawing/2014/main" id="{00000000-0000-0000-0000-000000000000}"/>
              </a:ext>
            </a:extLst>
          </p:cNvPr>
          <p:cNvPicPr>
            <a:picLocks noChangeAspect="1"/>
          </p:cNvPicPr>
          <p:nvPr/>
        </p:nvPicPr>
        <p:blipFill>
          <a:blip r:embed="rId2"/>
          <a:srcRect/>
          <a:stretch>
            <a:fillRect/>
          </a:stretch>
        </p:blipFill>
        <p:spPr>
          <a:xfrm>
            <a:off x="2666641" y="879606"/>
            <a:ext cx="485829" cy="281019"/>
          </a:xfrm>
          <a:prstGeom prst="rect">
            <a:avLst/>
          </a:prstGeom>
          <a:noFill/>
          <a:ln cap="flat">
            <a:noFill/>
          </a:ln>
        </p:spPr>
      </p:pic>
      <p:sp>
        <p:nvSpPr>
          <p:cNvPr id="8" name="ZoneTexte 23"/>
          <p:cNvSpPr txBox="1"/>
          <p:nvPr/>
        </p:nvSpPr>
        <p:spPr>
          <a:xfrm>
            <a:off x="3207244" y="1385747"/>
            <a:ext cx="2611318" cy="1007220"/>
          </a:xfrm>
          <a:prstGeom prst="rect">
            <a:avLst/>
          </a:prstGeom>
          <a:solidFill>
            <a:srgbClr val="00B0F0"/>
          </a:solidFill>
          <a:ln cap="flat">
            <a:noFill/>
          </a:ln>
        </p:spPr>
        <p:txBody>
          <a:bodyPr vert="horz" wrap="square" lIns="82953" tIns="41476" rIns="82953" bIns="41476" anchor="ctr" anchorCtr="1" compatLnSpc="1">
            <a:spAutoFit/>
          </a:bodyPr>
          <a:lstStyle/>
          <a:p>
            <a:pPr algn="ctr" defTabSz="829544">
              <a:defRPr sz="1800" b="0" i="0" u="none" strike="noStrike" kern="0" cap="none" spc="0" baseline="0">
                <a:solidFill>
                  <a:srgbClr val="000000"/>
                </a:solidFill>
                <a:uFillTx/>
              </a:defRPr>
            </a:pPr>
            <a:r>
              <a:rPr lang="fr-FR" sz="3601">
                <a:solidFill>
                  <a:srgbClr val="000000"/>
                </a:solidFill>
                <a:latin typeface="Calibri" pitchFamily="34"/>
              </a:rPr>
              <a:t>STI2D</a:t>
            </a:r>
            <a:endParaRPr lang="fr-FR" sz="3601">
              <a:solidFill>
                <a:srgbClr val="00B0F0"/>
              </a:solidFill>
              <a:latin typeface="Calibri" pitchFamily="34"/>
            </a:endParaRPr>
          </a:p>
          <a:p>
            <a:pPr algn="ctr" defTabSz="829544">
              <a:defRPr sz="1800" b="0" i="0" u="none" strike="noStrike" kern="0" cap="none" spc="0" baseline="0">
                <a:solidFill>
                  <a:srgbClr val="000000"/>
                </a:solidFill>
                <a:uFillTx/>
              </a:defRPr>
            </a:pPr>
            <a:r>
              <a:rPr lang="fr-FR" sz="1200" b="1">
                <a:solidFill>
                  <a:srgbClr val="000000"/>
                </a:solidFill>
                <a:latin typeface="Calibri" pitchFamily="34"/>
              </a:rPr>
              <a:t>Sciences et Technologies de l’Industrie </a:t>
            </a:r>
            <a:br>
              <a:rPr lang="fr-FR" sz="1200" b="1">
                <a:solidFill>
                  <a:srgbClr val="000000"/>
                </a:solidFill>
                <a:latin typeface="Calibri" pitchFamily="34"/>
              </a:rPr>
            </a:br>
            <a:r>
              <a:rPr lang="fr-FR" sz="1200" b="1">
                <a:solidFill>
                  <a:srgbClr val="000000"/>
                </a:solidFill>
                <a:latin typeface="Calibri" pitchFamily="34"/>
              </a:rPr>
              <a:t>et du Développement Durable</a:t>
            </a:r>
          </a:p>
        </p:txBody>
      </p:sp>
      <p:sp>
        <p:nvSpPr>
          <p:cNvPr id="9" name="AutoShape 7"/>
          <p:cNvSpPr/>
          <p:nvPr/>
        </p:nvSpPr>
        <p:spPr>
          <a:xfrm>
            <a:off x="3216767" y="4678102"/>
            <a:ext cx="2627982" cy="1007377"/>
          </a:xfrm>
          <a:custGeom>
            <a:avLst/>
            <a:gdLst>
              <a:gd name="f0" fmla="val 10800000"/>
              <a:gd name="f1" fmla="val 5400000"/>
              <a:gd name="f2" fmla="val 16200000"/>
              <a:gd name="f3" fmla="val w"/>
              <a:gd name="f4" fmla="val h"/>
              <a:gd name="f5" fmla="val ss"/>
              <a:gd name="f6" fmla="val 0"/>
              <a:gd name="f7" fmla="*/ 5419351 1 1725033"/>
              <a:gd name="f8" fmla="val 45"/>
              <a:gd name="f9" fmla="val 2054"/>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C000"/>
          </a:solidFill>
          <a:ln w="19046" cap="flat">
            <a:solidFill>
              <a:srgbClr val="006699"/>
            </a:solidFill>
            <a:prstDash val="solid"/>
            <a:round/>
          </a:ln>
        </p:spPr>
        <p:txBody>
          <a:bodyPr vert="horz" wrap="none" lIns="82953" tIns="41476" rIns="82953" bIns="41476" anchor="ctr" anchorCtr="0" compatLnSpc="1">
            <a:noAutofit/>
          </a:bodyPr>
          <a:lstStyle/>
          <a:p>
            <a:pPr defTabSz="829544">
              <a:defRPr sz="1800" b="0" i="0" u="none" strike="noStrike" kern="0" cap="none" spc="0" baseline="0">
                <a:solidFill>
                  <a:srgbClr val="000000"/>
                </a:solidFill>
                <a:uFillTx/>
              </a:defRPr>
            </a:pPr>
            <a:endParaRPr lang="fr-FR" sz="1350">
              <a:solidFill>
                <a:srgbClr val="000000"/>
              </a:solidFill>
              <a:latin typeface="Calibri" pitchFamily="34"/>
            </a:endParaRPr>
          </a:p>
        </p:txBody>
      </p:sp>
      <p:sp>
        <p:nvSpPr>
          <p:cNvPr id="10" name="AutoShape 5"/>
          <p:cNvSpPr/>
          <p:nvPr/>
        </p:nvSpPr>
        <p:spPr>
          <a:xfrm>
            <a:off x="6675895" y="1424970"/>
            <a:ext cx="2627982" cy="960932"/>
          </a:xfrm>
          <a:custGeom>
            <a:avLst/>
            <a:gdLst>
              <a:gd name="f0" fmla="val 10800000"/>
              <a:gd name="f1" fmla="val 5400000"/>
              <a:gd name="f2" fmla="val 16200000"/>
              <a:gd name="f3" fmla="val w"/>
              <a:gd name="f4" fmla="val h"/>
              <a:gd name="f5" fmla="val ss"/>
              <a:gd name="f6" fmla="val 0"/>
              <a:gd name="f7" fmla="*/ 5419351 1 1725033"/>
              <a:gd name="f8" fmla="val 45"/>
              <a:gd name="f9" fmla="val 2054"/>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F0"/>
          </a:solidFill>
          <a:ln w="19046" cap="flat">
            <a:solidFill>
              <a:srgbClr val="006699"/>
            </a:solidFill>
            <a:prstDash val="solid"/>
            <a:round/>
          </a:ln>
        </p:spPr>
        <p:txBody>
          <a:bodyPr vert="horz" wrap="none" lIns="82953" tIns="41476" rIns="82953" bIns="41476" anchor="ctr" anchorCtr="0" compatLnSpc="1">
            <a:noAutofit/>
          </a:bodyPr>
          <a:lstStyle/>
          <a:p>
            <a:pPr defTabSz="829544">
              <a:defRPr sz="1800" b="0" i="0" u="none" strike="noStrike" kern="0" cap="none" spc="0" baseline="0">
                <a:solidFill>
                  <a:srgbClr val="000000"/>
                </a:solidFill>
                <a:uFillTx/>
              </a:defRPr>
            </a:pPr>
            <a:endParaRPr lang="fr-FR" sz="1350">
              <a:solidFill>
                <a:srgbClr val="000000"/>
              </a:solidFill>
              <a:latin typeface="Calibri" pitchFamily="34"/>
            </a:endParaRPr>
          </a:p>
        </p:txBody>
      </p:sp>
      <p:sp>
        <p:nvSpPr>
          <p:cNvPr id="11" name="AutoShape 7"/>
          <p:cNvSpPr/>
          <p:nvPr/>
        </p:nvSpPr>
        <p:spPr>
          <a:xfrm>
            <a:off x="6686613" y="3579037"/>
            <a:ext cx="2627982" cy="1007377"/>
          </a:xfrm>
          <a:custGeom>
            <a:avLst/>
            <a:gdLst>
              <a:gd name="f0" fmla="val 10800000"/>
              <a:gd name="f1" fmla="val 5400000"/>
              <a:gd name="f2" fmla="val 16200000"/>
              <a:gd name="f3" fmla="val w"/>
              <a:gd name="f4" fmla="val h"/>
              <a:gd name="f5" fmla="val ss"/>
              <a:gd name="f6" fmla="val 0"/>
              <a:gd name="f7" fmla="*/ 5419351 1 1725033"/>
              <a:gd name="f8" fmla="val 45"/>
              <a:gd name="f9" fmla="val 2054"/>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C000"/>
          </a:solidFill>
          <a:ln w="19046" cap="flat">
            <a:solidFill>
              <a:srgbClr val="006699"/>
            </a:solidFill>
            <a:prstDash val="solid"/>
            <a:round/>
          </a:ln>
        </p:spPr>
        <p:txBody>
          <a:bodyPr vert="horz" wrap="none" lIns="82953" tIns="41476" rIns="82953" bIns="41476" anchor="ctr" anchorCtr="0" compatLnSpc="1">
            <a:noAutofit/>
          </a:bodyPr>
          <a:lstStyle/>
          <a:p>
            <a:pPr defTabSz="829544">
              <a:defRPr sz="1800" b="0" i="0" u="none" strike="noStrike" kern="0" cap="none" spc="0" baseline="0">
                <a:solidFill>
                  <a:srgbClr val="000000"/>
                </a:solidFill>
                <a:uFillTx/>
              </a:defRPr>
            </a:pPr>
            <a:endParaRPr lang="fr-FR" sz="1350">
              <a:solidFill>
                <a:srgbClr val="000000"/>
              </a:solidFill>
              <a:latin typeface="Calibri" pitchFamily="34"/>
            </a:endParaRPr>
          </a:p>
        </p:txBody>
      </p:sp>
      <p:sp>
        <p:nvSpPr>
          <p:cNvPr id="12" name="AutoShape 7"/>
          <p:cNvSpPr/>
          <p:nvPr/>
        </p:nvSpPr>
        <p:spPr>
          <a:xfrm>
            <a:off x="6703287" y="4670952"/>
            <a:ext cx="2627982" cy="1007377"/>
          </a:xfrm>
          <a:custGeom>
            <a:avLst/>
            <a:gdLst>
              <a:gd name="f0" fmla="val 10800000"/>
              <a:gd name="f1" fmla="val 5400000"/>
              <a:gd name="f2" fmla="val 16200000"/>
              <a:gd name="f3" fmla="val w"/>
              <a:gd name="f4" fmla="val h"/>
              <a:gd name="f5" fmla="val ss"/>
              <a:gd name="f6" fmla="val 0"/>
              <a:gd name="f7" fmla="*/ 5419351 1 1725033"/>
              <a:gd name="f8" fmla="val 45"/>
              <a:gd name="f9" fmla="val 2054"/>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F0"/>
          </a:solidFill>
          <a:ln w="19046" cap="flat">
            <a:solidFill>
              <a:srgbClr val="006699"/>
            </a:solidFill>
            <a:prstDash val="solid"/>
            <a:round/>
          </a:ln>
        </p:spPr>
        <p:txBody>
          <a:bodyPr vert="horz" wrap="none" lIns="82953" tIns="41476" rIns="82953" bIns="41476" anchor="ctr" anchorCtr="0" compatLnSpc="1">
            <a:noAutofit/>
          </a:bodyPr>
          <a:lstStyle/>
          <a:p>
            <a:pPr defTabSz="829544">
              <a:defRPr sz="1800" b="0" i="0" u="none" strike="noStrike" kern="0" cap="none" spc="0" baseline="0">
                <a:solidFill>
                  <a:srgbClr val="000000"/>
                </a:solidFill>
                <a:uFillTx/>
              </a:defRPr>
            </a:pPr>
            <a:endParaRPr lang="fr-FR" sz="1350">
              <a:solidFill>
                <a:srgbClr val="000000"/>
              </a:solidFill>
              <a:latin typeface="Calibri" pitchFamily="34"/>
            </a:endParaRPr>
          </a:p>
        </p:txBody>
      </p:sp>
      <p:sp>
        <p:nvSpPr>
          <p:cNvPr id="13" name="ZoneTexte 23"/>
          <p:cNvSpPr txBox="1"/>
          <p:nvPr/>
        </p:nvSpPr>
        <p:spPr>
          <a:xfrm>
            <a:off x="3241769" y="2501485"/>
            <a:ext cx="2611318" cy="1007220"/>
          </a:xfrm>
          <a:prstGeom prst="rect">
            <a:avLst/>
          </a:prstGeom>
          <a:solidFill>
            <a:srgbClr val="00B0F0"/>
          </a:solidFill>
          <a:ln cap="flat">
            <a:noFill/>
          </a:ln>
        </p:spPr>
        <p:txBody>
          <a:bodyPr vert="horz" wrap="square" lIns="82953" tIns="41476" rIns="82953" bIns="41476" anchor="ctr" anchorCtr="1" compatLnSpc="1">
            <a:spAutoFit/>
          </a:bodyPr>
          <a:lstStyle/>
          <a:p>
            <a:pPr algn="ctr" defTabSz="829544">
              <a:defRPr sz="1800" b="0" i="0" u="none" strike="noStrike" kern="0" cap="none" spc="0" baseline="0">
                <a:solidFill>
                  <a:srgbClr val="000000"/>
                </a:solidFill>
                <a:uFillTx/>
              </a:defRPr>
            </a:pPr>
            <a:r>
              <a:rPr lang="fr-FR" sz="3601">
                <a:solidFill>
                  <a:srgbClr val="000000"/>
                </a:solidFill>
                <a:latin typeface="Calibri" pitchFamily="34"/>
              </a:rPr>
              <a:t>STL</a:t>
            </a:r>
          </a:p>
          <a:p>
            <a:pPr algn="ctr" defTabSz="829544">
              <a:defRPr sz="1800" b="0" i="0" u="none" strike="noStrike" kern="0" cap="none" spc="0" baseline="0">
                <a:solidFill>
                  <a:srgbClr val="000000"/>
                </a:solidFill>
                <a:uFillTx/>
              </a:defRPr>
            </a:pPr>
            <a:r>
              <a:rPr lang="fr-FR" sz="1200" b="1">
                <a:solidFill>
                  <a:srgbClr val="000000"/>
                </a:solidFill>
                <a:latin typeface="Calibri" pitchFamily="34"/>
              </a:rPr>
              <a:t>Sciences et Technologies </a:t>
            </a:r>
            <a:br>
              <a:rPr lang="fr-FR" sz="1200" b="1">
                <a:solidFill>
                  <a:srgbClr val="000000"/>
                </a:solidFill>
                <a:latin typeface="Calibri" pitchFamily="34"/>
              </a:rPr>
            </a:br>
            <a:r>
              <a:rPr lang="fr-FR" sz="1200" b="1">
                <a:solidFill>
                  <a:srgbClr val="000000"/>
                </a:solidFill>
                <a:latin typeface="Calibri" pitchFamily="34"/>
              </a:rPr>
              <a:t>de Laboratoire</a:t>
            </a:r>
          </a:p>
        </p:txBody>
      </p:sp>
      <p:sp>
        <p:nvSpPr>
          <p:cNvPr id="14" name="ZoneTexte 23"/>
          <p:cNvSpPr txBox="1"/>
          <p:nvPr/>
        </p:nvSpPr>
        <p:spPr>
          <a:xfrm>
            <a:off x="6681851" y="1413137"/>
            <a:ext cx="2611318" cy="1007220"/>
          </a:xfrm>
          <a:prstGeom prst="rect">
            <a:avLst/>
          </a:prstGeom>
          <a:noFill/>
          <a:ln cap="flat">
            <a:noFill/>
          </a:ln>
        </p:spPr>
        <p:txBody>
          <a:bodyPr vert="horz" wrap="square" lIns="82953" tIns="41476" rIns="82953" bIns="41476" anchor="ctr" anchorCtr="1" compatLnSpc="1">
            <a:spAutoFit/>
          </a:bodyPr>
          <a:lstStyle/>
          <a:p>
            <a:pPr algn="ctr" defTabSz="829544">
              <a:defRPr sz="1800" b="0" i="0" u="none" strike="noStrike" kern="0" cap="none" spc="0" baseline="0">
                <a:solidFill>
                  <a:srgbClr val="000000"/>
                </a:solidFill>
                <a:uFillTx/>
              </a:defRPr>
            </a:pPr>
            <a:r>
              <a:rPr lang="fr-FR" sz="3601">
                <a:solidFill>
                  <a:srgbClr val="000000"/>
                </a:solidFill>
                <a:latin typeface="Calibri" pitchFamily="34"/>
              </a:rPr>
              <a:t>STD2A</a:t>
            </a:r>
          </a:p>
          <a:p>
            <a:pPr algn="ctr" defTabSz="829544">
              <a:defRPr sz="1800" b="0" i="0" u="none" strike="noStrike" kern="0" cap="none" spc="0" baseline="0">
                <a:solidFill>
                  <a:srgbClr val="000000"/>
                </a:solidFill>
                <a:uFillTx/>
              </a:defRPr>
            </a:pPr>
            <a:r>
              <a:rPr lang="fr-FR" sz="1200" b="1">
                <a:solidFill>
                  <a:srgbClr val="000000"/>
                </a:solidFill>
                <a:latin typeface="Calibri" pitchFamily="34"/>
              </a:rPr>
              <a:t>Sciences et Technologies du Design </a:t>
            </a:r>
            <a:br>
              <a:rPr lang="fr-FR" sz="1200" b="1">
                <a:solidFill>
                  <a:srgbClr val="000000"/>
                </a:solidFill>
                <a:latin typeface="Calibri" pitchFamily="34"/>
              </a:rPr>
            </a:br>
            <a:r>
              <a:rPr lang="fr-FR" sz="1200" b="1">
                <a:solidFill>
                  <a:srgbClr val="000000"/>
                </a:solidFill>
                <a:latin typeface="Calibri" pitchFamily="34"/>
              </a:rPr>
              <a:t>et des Arts Appliqués</a:t>
            </a:r>
          </a:p>
        </p:txBody>
      </p:sp>
      <p:sp>
        <p:nvSpPr>
          <p:cNvPr id="15" name="ZoneTexte 23"/>
          <p:cNvSpPr txBox="1"/>
          <p:nvPr/>
        </p:nvSpPr>
        <p:spPr>
          <a:xfrm>
            <a:off x="3245344" y="3591020"/>
            <a:ext cx="2611318" cy="1007220"/>
          </a:xfrm>
          <a:prstGeom prst="rect">
            <a:avLst/>
          </a:prstGeom>
          <a:solidFill>
            <a:srgbClr val="00B0F0"/>
          </a:solidFill>
          <a:ln cap="flat">
            <a:noFill/>
          </a:ln>
        </p:spPr>
        <p:txBody>
          <a:bodyPr vert="horz" wrap="square" lIns="82953" tIns="41476" rIns="82953" bIns="41476" anchor="ctr" anchorCtr="1" compatLnSpc="1">
            <a:spAutoFit/>
          </a:bodyPr>
          <a:lstStyle/>
          <a:p>
            <a:pPr algn="ctr" defTabSz="829544">
              <a:defRPr sz="1800" b="0" i="0" u="none" strike="noStrike" kern="0" cap="none" spc="0" baseline="0">
                <a:solidFill>
                  <a:srgbClr val="000000"/>
                </a:solidFill>
                <a:uFillTx/>
              </a:defRPr>
            </a:pPr>
            <a:r>
              <a:rPr lang="fr-FR" sz="3601">
                <a:solidFill>
                  <a:srgbClr val="000000"/>
                </a:solidFill>
                <a:latin typeface="Calibri" pitchFamily="34"/>
              </a:rPr>
              <a:t>STMG</a:t>
            </a:r>
          </a:p>
          <a:p>
            <a:pPr algn="ctr" defTabSz="829544">
              <a:defRPr sz="1800" b="0" i="0" u="none" strike="noStrike" kern="0" cap="none" spc="0" baseline="0">
                <a:solidFill>
                  <a:srgbClr val="000000"/>
                </a:solidFill>
                <a:uFillTx/>
              </a:defRPr>
            </a:pPr>
            <a:r>
              <a:rPr lang="fr-FR" sz="1200" b="1">
                <a:solidFill>
                  <a:srgbClr val="000000"/>
                </a:solidFill>
                <a:latin typeface="Calibri" pitchFamily="34"/>
              </a:rPr>
              <a:t>Sciences et Technologies </a:t>
            </a:r>
            <a:br>
              <a:rPr lang="fr-FR" sz="1200" b="1">
                <a:solidFill>
                  <a:srgbClr val="000000"/>
                </a:solidFill>
                <a:latin typeface="Calibri" pitchFamily="34"/>
              </a:rPr>
            </a:br>
            <a:r>
              <a:rPr lang="fr-FR" sz="1200" b="1">
                <a:solidFill>
                  <a:srgbClr val="000000"/>
                </a:solidFill>
                <a:latin typeface="Calibri" pitchFamily="34"/>
              </a:rPr>
              <a:t>du Management  et de la Gestion</a:t>
            </a:r>
          </a:p>
        </p:txBody>
      </p:sp>
      <p:sp>
        <p:nvSpPr>
          <p:cNvPr id="16" name="ZoneTexte 23"/>
          <p:cNvSpPr txBox="1"/>
          <p:nvPr/>
        </p:nvSpPr>
        <p:spPr>
          <a:xfrm>
            <a:off x="3262018" y="4701988"/>
            <a:ext cx="2611318" cy="1007220"/>
          </a:xfrm>
          <a:prstGeom prst="rect">
            <a:avLst/>
          </a:prstGeom>
          <a:solidFill>
            <a:srgbClr val="00B0F0"/>
          </a:solidFill>
          <a:ln cap="flat">
            <a:noFill/>
          </a:ln>
        </p:spPr>
        <p:txBody>
          <a:bodyPr vert="horz" wrap="square" lIns="82953" tIns="41476" rIns="82953" bIns="41476" anchor="ctr" anchorCtr="1" compatLnSpc="1">
            <a:spAutoFit/>
          </a:bodyPr>
          <a:lstStyle/>
          <a:p>
            <a:pPr algn="ctr" defTabSz="829544">
              <a:defRPr sz="1800" b="0" i="0" u="none" strike="noStrike" kern="0" cap="none" spc="0" baseline="0">
                <a:solidFill>
                  <a:srgbClr val="000000"/>
                </a:solidFill>
                <a:uFillTx/>
              </a:defRPr>
            </a:pPr>
            <a:r>
              <a:rPr lang="fr-FR" sz="3601">
                <a:solidFill>
                  <a:srgbClr val="000000"/>
                </a:solidFill>
                <a:latin typeface="Calibri" pitchFamily="34"/>
              </a:rPr>
              <a:t>ST2S</a:t>
            </a:r>
          </a:p>
          <a:p>
            <a:pPr algn="ctr" defTabSz="829544">
              <a:defRPr sz="1800" b="0" i="0" u="none" strike="noStrike" kern="0" cap="none" spc="0" baseline="0">
                <a:solidFill>
                  <a:srgbClr val="000000"/>
                </a:solidFill>
                <a:uFillTx/>
              </a:defRPr>
            </a:pPr>
            <a:r>
              <a:rPr lang="fr-FR" sz="1200" b="1">
                <a:solidFill>
                  <a:srgbClr val="000000"/>
                </a:solidFill>
                <a:latin typeface="Calibri" pitchFamily="34"/>
              </a:rPr>
              <a:t>Sciences et Technologies </a:t>
            </a:r>
            <a:br>
              <a:rPr lang="fr-FR" sz="1200" b="1">
                <a:solidFill>
                  <a:srgbClr val="000000"/>
                </a:solidFill>
                <a:latin typeface="Calibri" pitchFamily="34"/>
              </a:rPr>
            </a:br>
            <a:r>
              <a:rPr lang="fr-FR" sz="1200" b="1">
                <a:solidFill>
                  <a:srgbClr val="000000"/>
                </a:solidFill>
                <a:latin typeface="Calibri" pitchFamily="34"/>
              </a:rPr>
              <a:t>de la Santé et du Social</a:t>
            </a:r>
          </a:p>
        </p:txBody>
      </p:sp>
      <p:sp>
        <p:nvSpPr>
          <p:cNvPr id="17" name="ZoneTexte 23"/>
          <p:cNvSpPr txBox="1"/>
          <p:nvPr/>
        </p:nvSpPr>
        <p:spPr>
          <a:xfrm>
            <a:off x="6661610" y="2489573"/>
            <a:ext cx="2611318" cy="1007220"/>
          </a:xfrm>
          <a:prstGeom prst="rect">
            <a:avLst/>
          </a:prstGeom>
          <a:solidFill>
            <a:srgbClr val="00B0F0"/>
          </a:solidFill>
          <a:ln cap="flat">
            <a:noFill/>
          </a:ln>
        </p:spPr>
        <p:txBody>
          <a:bodyPr vert="horz" wrap="square" lIns="82953" tIns="41476" rIns="82953" bIns="41476" anchor="ctr" anchorCtr="1" compatLnSpc="1">
            <a:spAutoFit/>
          </a:bodyPr>
          <a:lstStyle/>
          <a:p>
            <a:pPr algn="ctr" defTabSz="829544">
              <a:defRPr sz="1800" b="0" i="0" u="none" strike="noStrike" kern="0" cap="none" spc="0" baseline="0">
                <a:solidFill>
                  <a:srgbClr val="000000"/>
                </a:solidFill>
                <a:uFillTx/>
              </a:defRPr>
            </a:pPr>
            <a:r>
              <a:rPr lang="fr-FR" sz="3601">
                <a:solidFill>
                  <a:srgbClr val="000000"/>
                </a:solidFill>
                <a:latin typeface="Calibri" pitchFamily="34"/>
              </a:rPr>
              <a:t>STAV</a:t>
            </a:r>
          </a:p>
          <a:p>
            <a:pPr algn="ctr" defTabSz="829544">
              <a:defRPr sz="1800" b="0" i="0" u="none" strike="noStrike" kern="0" cap="none" spc="0" baseline="0">
                <a:solidFill>
                  <a:srgbClr val="000000"/>
                </a:solidFill>
                <a:uFillTx/>
              </a:defRPr>
            </a:pPr>
            <a:r>
              <a:rPr lang="fr-FR" sz="1200" b="1">
                <a:solidFill>
                  <a:srgbClr val="000000"/>
                </a:solidFill>
                <a:latin typeface="Calibri" pitchFamily="34"/>
              </a:rPr>
              <a:t>Sciences et Technologies </a:t>
            </a:r>
            <a:br>
              <a:rPr lang="fr-FR" sz="1200" b="1">
                <a:solidFill>
                  <a:srgbClr val="000000"/>
                </a:solidFill>
                <a:latin typeface="Calibri" pitchFamily="34"/>
              </a:rPr>
            </a:br>
            <a:r>
              <a:rPr lang="fr-FR" sz="1200" b="1">
                <a:solidFill>
                  <a:srgbClr val="000000"/>
                </a:solidFill>
                <a:latin typeface="Calibri" pitchFamily="34"/>
              </a:rPr>
              <a:t>de l’agronomie et du Vivant</a:t>
            </a:r>
          </a:p>
        </p:txBody>
      </p:sp>
      <p:sp>
        <p:nvSpPr>
          <p:cNvPr id="18" name="ZoneTexte 23"/>
          <p:cNvSpPr txBox="1"/>
          <p:nvPr/>
        </p:nvSpPr>
        <p:spPr>
          <a:xfrm>
            <a:off x="6711614" y="4671031"/>
            <a:ext cx="2611318" cy="1007220"/>
          </a:xfrm>
          <a:prstGeom prst="rect">
            <a:avLst/>
          </a:prstGeom>
          <a:noFill/>
          <a:ln cap="flat">
            <a:noFill/>
          </a:ln>
        </p:spPr>
        <p:txBody>
          <a:bodyPr vert="horz" wrap="square" lIns="82953" tIns="41476" rIns="82953" bIns="41476" anchor="ctr" anchorCtr="1" compatLnSpc="1">
            <a:spAutoFit/>
          </a:bodyPr>
          <a:lstStyle/>
          <a:p>
            <a:pPr algn="ctr" defTabSz="829544">
              <a:defRPr sz="1800" b="0" i="0" u="none" strike="noStrike" kern="0" cap="none" spc="0" baseline="0">
                <a:solidFill>
                  <a:srgbClr val="000000"/>
                </a:solidFill>
                <a:uFillTx/>
              </a:defRPr>
            </a:pPr>
            <a:r>
              <a:rPr lang="fr-FR" sz="3601">
                <a:solidFill>
                  <a:srgbClr val="000000"/>
                </a:solidFill>
                <a:latin typeface="Calibri" pitchFamily="34"/>
              </a:rPr>
              <a:t>   S2TMD</a:t>
            </a:r>
          </a:p>
          <a:p>
            <a:pPr algn="ctr" defTabSz="829544">
              <a:defRPr sz="1800" b="0" i="0" u="none" strike="noStrike" kern="0" cap="none" spc="0" baseline="0">
                <a:solidFill>
                  <a:srgbClr val="000000"/>
                </a:solidFill>
                <a:uFillTx/>
              </a:defRPr>
            </a:pPr>
            <a:r>
              <a:rPr lang="fr-FR" sz="1200" b="1">
                <a:solidFill>
                  <a:srgbClr val="000000"/>
                </a:solidFill>
                <a:latin typeface="Calibri" pitchFamily="34"/>
              </a:rPr>
              <a:t>Techniques du Théâtre, de la Musique </a:t>
            </a:r>
            <a:br>
              <a:rPr lang="fr-FR" sz="1200" b="1">
                <a:solidFill>
                  <a:srgbClr val="000000"/>
                </a:solidFill>
                <a:latin typeface="Calibri" pitchFamily="34"/>
              </a:rPr>
            </a:br>
            <a:r>
              <a:rPr lang="fr-FR" sz="1200" b="1">
                <a:solidFill>
                  <a:srgbClr val="000000"/>
                </a:solidFill>
                <a:latin typeface="Calibri" pitchFamily="34"/>
              </a:rPr>
              <a:t>et de la Danse</a:t>
            </a:r>
          </a:p>
        </p:txBody>
      </p:sp>
      <p:sp>
        <p:nvSpPr>
          <p:cNvPr id="19" name="ZoneTexte 23"/>
          <p:cNvSpPr txBox="1"/>
          <p:nvPr/>
        </p:nvSpPr>
        <p:spPr>
          <a:xfrm>
            <a:off x="6694949" y="3582683"/>
            <a:ext cx="2611318" cy="1007220"/>
          </a:xfrm>
          <a:prstGeom prst="rect">
            <a:avLst/>
          </a:prstGeom>
          <a:solidFill>
            <a:srgbClr val="00B0F0"/>
          </a:solidFill>
          <a:ln cap="flat">
            <a:noFill/>
          </a:ln>
        </p:spPr>
        <p:txBody>
          <a:bodyPr vert="horz" wrap="square" lIns="82953" tIns="41476" rIns="82953" bIns="41476" anchor="ctr" anchorCtr="1" compatLnSpc="1">
            <a:spAutoFit/>
          </a:bodyPr>
          <a:lstStyle/>
          <a:p>
            <a:pPr algn="ctr" defTabSz="829544">
              <a:defRPr sz="1800" b="0" i="0" u="none" strike="noStrike" kern="0" cap="none" spc="0" baseline="0">
                <a:solidFill>
                  <a:srgbClr val="000000"/>
                </a:solidFill>
                <a:uFillTx/>
              </a:defRPr>
            </a:pPr>
            <a:r>
              <a:rPr lang="fr-FR" sz="3601">
                <a:solidFill>
                  <a:srgbClr val="000000"/>
                </a:solidFill>
                <a:latin typeface="Calibri" pitchFamily="34"/>
              </a:rPr>
              <a:t>STHR</a:t>
            </a:r>
          </a:p>
          <a:p>
            <a:pPr algn="ctr" defTabSz="829544">
              <a:defRPr sz="1800" b="0" i="0" u="none" strike="noStrike" kern="0" cap="none" spc="0" baseline="0">
                <a:solidFill>
                  <a:srgbClr val="000000"/>
                </a:solidFill>
                <a:uFillTx/>
              </a:defRPr>
            </a:pPr>
            <a:r>
              <a:rPr lang="fr-FR" sz="1200" b="1">
                <a:solidFill>
                  <a:srgbClr val="000000"/>
                </a:solidFill>
                <a:latin typeface="Calibri" pitchFamily="34"/>
              </a:rPr>
              <a:t>Sciences et Technologies de </a:t>
            </a:r>
            <a:br>
              <a:rPr lang="fr-FR" sz="1200" b="1">
                <a:solidFill>
                  <a:srgbClr val="000000"/>
                </a:solidFill>
                <a:latin typeface="Calibri" pitchFamily="34"/>
              </a:rPr>
            </a:br>
            <a:r>
              <a:rPr lang="fr-FR" sz="1200" b="1">
                <a:solidFill>
                  <a:srgbClr val="000000"/>
                </a:solidFill>
                <a:latin typeface="Calibri" pitchFamily="34"/>
              </a:rPr>
              <a:t>l’Hôtellerie et de la Restauration</a:t>
            </a:r>
          </a:p>
        </p:txBody>
      </p:sp>
      <p:pic>
        <p:nvPicPr>
          <p:cNvPr id="20" name="Image 5">
            <a:extLst>
              <a:ext uri="{FF2B5EF4-FFF2-40B4-BE49-F238E27FC236}">
                <a16:creationId xmlns:a16="http://schemas.microsoft.com/office/drawing/2014/main" id="{00000000-0000-0000-0000-000000000000}"/>
              </a:ext>
            </a:extLst>
          </p:cNvPr>
          <p:cNvPicPr>
            <a:picLocks noChangeAspect="1"/>
          </p:cNvPicPr>
          <p:nvPr/>
        </p:nvPicPr>
        <p:blipFill>
          <a:blip r:embed="rId3"/>
          <a:srcRect/>
          <a:stretch>
            <a:fillRect/>
          </a:stretch>
        </p:blipFill>
        <p:spPr>
          <a:xfrm>
            <a:off x="3342988" y="1444017"/>
            <a:ext cx="409620" cy="537027"/>
          </a:xfrm>
          <a:prstGeom prst="rect">
            <a:avLst/>
          </a:prstGeom>
          <a:noFill/>
          <a:ln cap="flat">
            <a:noFill/>
          </a:ln>
        </p:spPr>
      </p:pic>
      <p:pic>
        <p:nvPicPr>
          <p:cNvPr id="21" name="Image 8">
            <a:extLst>
              <a:ext uri="{FF2B5EF4-FFF2-40B4-BE49-F238E27FC236}">
                <a16:creationId xmlns:a16="http://schemas.microsoft.com/office/drawing/2014/main" id="{00000000-0000-0000-0000-000000000000}"/>
              </a:ext>
            </a:extLst>
          </p:cNvPr>
          <p:cNvPicPr>
            <a:picLocks noChangeAspect="1"/>
          </p:cNvPicPr>
          <p:nvPr/>
        </p:nvPicPr>
        <p:blipFill>
          <a:blip r:embed="rId4"/>
          <a:srcRect/>
          <a:stretch>
            <a:fillRect/>
          </a:stretch>
        </p:blipFill>
        <p:spPr>
          <a:xfrm>
            <a:off x="3341793" y="2547843"/>
            <a:ext cx="410806" cy="552506"/>
          </a:xfrm>
          <a:prstGeom prst="rect">
            <a:avLst/>
          </a:prstGeom>
          <a:noFill/>
          <a:ln cap="flat">
            <a:noFill/>
          </a:ln>
        </p:spPr>
      </p:pic>
      <p:pic>
        <p:nvPicPr>
          <p:cNvPr id="22" name="Picture 33">
            <a:extLst>
              <a:ext uri="{FF2B5EF4-FFF2-40B4-BE49-F238E27FC236}">
                <a16:creationId xmlns:a16="http://schemas.microsoft.com/office/drawing/2014/main" id="{00000000-0000-0000-0000-000000000000}"/>
              </a:ext>
            </a:extLst>
          </p:cNvPr>
          <p:cNvPicPr>
            <a:picLocks noChangeAspect="1"/>
          </p:cNvPicPr>
          <p:nvPr/>
        </p:nvPicPr>
        <p:blipFill>
          <a:blip r:embed="rId5"/>
          <a:srcRect/>
          <a:stretch>
            <a:fillRect/>
          </a:stretch>
        </p:blipFill>
        <p:spPr>
          <a:xfrm>
            <a:off x="6798541" y="2557374"/>
            <a:ext cx="340553" cy="447721"/>
          </a:xfrm>
          <a:prstGeom prst="rect">
            <a:avLst/>
          </a:prstGeom>
          <a:noFill/>
          <a:ln cap="flat">
            <a:noFill/>
          </a:ln>
        </p:spPr>
      </p:pic>
      <p:pic>
        <p:nvPicPr>
          <p:cNvPr id="23" name="Image 4">
            <a:extLst>
              <a:ext uri="{FF2B5EF4-FFF2-40B4-BE49-F238E27FC236}">
                <a16:creationId xmlns:a16="http://schemas.microsoft.com/office/drawing/2014/main" id="{00000000-0000-0000-0000-000000000000}"/>
              </a:ext>
            </a:extLst>
          </p:cNvPr>
          <p:cNvPicPr>
            <a:picLocks noChangeAspect="1"/>
          </p:cNvPicPr>
          <p:nvPr/>
        </p:nvPicPr>
        <p:blipFill>
          <a:blip r:embed="rId6"/>
          <a:srcRect/>
          <a:stretch>
            <a:fillRect/>
          </a:stretch>
        </p:blipFill>
        <p:spPr>
          <a:xfrm>
            <a:off x="6798541" y="3636190"/>
            <a:ext cx="377467" cy="475111"/>
          </a:xfrm>
          <a:prstGeom prst="rect">
            <a:avLst/>
          </a:prstGeom>
          <a:noFill/>
          <a:ln cap="flat">
            <a:noFill/>
          </a:ln>
        </p:spPr>
      </p:pic>
      <p:pic>
        <p:nvPicPr>
          <p:cNvPr id="24" name="Image 12">
            <a:extLst>
              <a:ext uri="{FF2B5EF4-FFF2-40B4-BE49-F238E27FC236}">
                <a16:creationId xmlns:a16="http://schemas.microsoft.com/office/drawing/2014/main" id="{00000000-0000-0000-0000-000000000000}"/>
              </a:ext>
            </a:extLst>
          </p:cNvPr>
          <p:cNvPicPr>
            <a:picLocks noChangeAspect="1"/>
          </p:cNvPicPr>
          <p:nvPr/>
        </p:nvPicPr>
        <p:blipFill>
          <a:blip r:embed="rId7"/>
          <a:srcRect/>
          <a:stretch>
            <a:fillRect/>
          </a:stretch>
        </p:blipFill>
        <p:spPr>
          <a:xfrm>
            <a:off x="3340608" y="4731680"/>
            <a:ext cx="378662" cy="533452"/>
          </a:xfrm>
          <a:prstGeom prst="rect">
            <a:avLst/>
          </a:prstGeom>
          <a:noFill/>
          <a:ln cap="flat">
            <a:noFill/>
          </a:ln>
        </p:spPr>
      </p:pic>
      <p:pic>
        <p:nvPicPr>
          <p:cNvPr id="25" name="Image 3">
            <a:extLst>
              <a:ext uri="{FF2B5EF4-FFF2-40B4-BE49-F238E27FC236}">
                <a16:creationId xmlns:a16="http://schemas.microsoft.com/office/drawing/2014/main" id="{00000000-0000-0000-0000-000000000000}"/>
              </a:ext>
            </a:extLst>
          </p:cNvPr>
          <p:cNvPicPr>
            <a:picLocks noChangeAspect="1"/>
          </p:cNvPicPr>
          <p:nvPr/>
        </p:nvPicPr>
        <p:blipFill>
          <a:blip r:embed="rId8"/>
          <a:srcRect/>
          <a:stretch>
            <a:fillRect/>
          </a:stretch>
        </p:blipFill>
        <p:spPr>
          <a:xfrm>
            <a:off x="3341793" y="3674299"/>
            <a:ext cx="377467" cy="540602"/>
          </a:xfrm>
          <a:prstGeom prst="rect">
            <a:avLst/>
          </a:prstGeom>
          <a:noFill/>
          <a:ln cap="flat">
            <a:noFill/>
          </a:ln>
        </p:spPr>
      </p:pic>
      <p:pic>
        <p:nvPicPr>
          <p:cNvPr id="26" name="Image 6">
            <a:extLst>
              <a:ext uri="{FF2B5EF4-FFF2-40B4-BE49-F238E27FC236}">
                <a16:creationId xmlns:a16="http://schemas.microsoft.com/office/drawing/2014/main" id="{00000000-0000-0000-0000-000000000000}"/>
              </a:ext>
            </a:extLst>
          </p:cNvPr>
          <p:cNvPicPr>
            <a:picLocks noChangeAspect="1"/>
          </p:cNvPicPr>
          <p:nvPr/>
        </p:nvPicPr>
        <p:blipFill>
          <a:blip r:embed="rId9"/>
          <a:srcRect/>
          <a:stretch>
            <a:fillRect/>
          </a:stretch>
        </p:blipFill>
        <p:spPr>
          <a:xfrm>
            <a:off x="6814020" y="4731681"/>
            <a:ext cx="579897" cy="482253"/>
          </a:xfrm>
          <a:prstGeom prst="rect">
            <a:avLst/>
          </a:prstGeom>
          <a:noFill/>
          <a:ln cap="flat">
            <a:noFill/>
          </a:ln>
        </p:spPr>
      </p:pic>
      <p:pic>
        <p:nvPicPr>
          <p:cNvPr id="27" name="Image 18">
            <a:extLst>
              <a:ext uri="{FF2B5EF4-FFF2-40B4-BE49-F238E27FC236}">
                <a16:creationId xmlns:a16="http://schemas.microsoft.com/office/drawing/2014/main" id="{00000000-0000-0000-0000-000000000000}"/>
              </a:ext>
            </a:extLst>
          </p:cNvPr>
          <p:cNvPicPr>
            <a:picLocks noChangeAspect="1"/>
          </p:cNvPicPr>
          <p:nvPr/>
        </p:nvPicPr>
        <p:blipFill>
          <a:blip r:embed="rId10"/>
          <a:srcRect/>
          <a:stretch>
            <a:fillRect/>
          </a:stretch>
        </p:blipFill>
        <p:spPr>
          <a:xfrm>
            <a:off x="6814020" y="1444025"/>
            <a:ext cx="361988" cy="496538"/>
          </a:xfrm>
          <a:prstGeom prst="rect">
            <a:avLst/>
          </a:prstGeom>
          <a:noFill/>
          <a:ln cap="flat">
            <a:noFill/>
          </a:ln>
        </p:spPr>
      </p:pic>
      <p:sp>
        <p:nvSpPr>
          <p:cNvPr id="28" name="Accolade fermante 1"/>
          <p:cNvSpPr/>
          <p:nvPr/>
        </p:nvSpPr>
        <p:spPr>
          <a:xfrm>
            <a:off x="9390805" y="3598091"/>
            <a:ext cx="224013" cy="2087388"/>
          </a:xfrm>
          <a:custGeom>
            <a:avLst/>
            <a:gdLst>
              <a:gd name="f0" fmla="val 10800000"/>
              <a:gd name="f1" fmla="val 5400000"/>
              <a:gd name="f2" fmla="val 16200000"/>
              <a:gd name="f3" fmla="val 180"/>
              <a:gd name="f4" fmla="val w"/>
              <a:gd name="f5" fmla="val h"/>
              <a:gd name="f6" fmla="val ss"/>
              <a:gd name="f7" fmla="val 0"/>
              <a:gd name="f8" fmla="*/ 5419351 1 1725033"/>
              <a:gd name="f9" fmla="+- 0 0 5400000"/>
              <a:gd name="f10" fmla="val 8333"/>
              <a:gd name="f11" fmla="val 50000"/>
              <a:gd name="f12" fmla="+- 0 0 -180"/>
              <a:gd name="f13" fmla="+- 0 0 -270"/>
              <a:gd name="f14" fmla="+- 0 0 -360"/>
              <a:gd name="f15" fmla="abs f4"/>
              <a:gd name="f16" fmla="abs f5"/>
              <a:gd name="f17" fmla="abs f6"/>
              <a:gd name="f18" fmla="+- 2700000 f1 0"/>
              <a:gd name="f19" fmla="*/ f12 f0 1"/>
              <a:gd name="f20" fmla="*/ f13 f0 1"/>
              <a:gd name="f21" fmla="*/ f14 f0 1"/>
              <a:gd name="f22" fmla="?: f15 f4 1"/>
              <a:gd name="f23" fmla="?: f16 f5 1"/>
              <a:gd name="f24" fmla="?: f17 f6 1"/>
              <a:gd name="f25" fmla="+- f18 0 f1"/>
              <a:gd name="f26" fmla="*/ f19 1 f3"/>
              <a:gd name="f27" fmla="*/ f20 1 f3"/>
              <a:gd name="f28" fmla="*/ f21 1 f3"/>
              <a:gd name="f29" fmla="*/ f22 1 21600"/>
              <a:gd name="f30" fmla="*/ f23 1 21600"/>
              <a:gd name="f31" fmla="*/ 21600 f22 1"/>
              <a:gd name="f32" fmla="*/ 21600 f23 1"/>
              <a:gd name="f33" fmla="+- f25 f1 0"/>
              <a:gd name="f34" fmla="+- f26 0 f1"/>
              <a:gd name="f35" fmla="+- f27 0 f1"/>
              <a:gd name="f36" fmla="+- f28 0 f1"/>
              <a:gd name="f37" fmla="min f30 f29"/>
              <a:gd name="f38" fmla="*/ f31 1 f24"/>
              <a:gd name="f39" fmla="*/ f32 1 f24"/>
              <a:gd name="f40" fmla="*/ f33 f8 1"/>
              <a:gd name="f41" fmla="val f38"/>
              <a:gd name="f42" fmla="val f39"/>
              <a:gd name="f43" fmla="*/ f40 1 f0"/>
              <a:gd name="f44" fmla="*/ f7 f37 1"/>
              <a:gd name="f45" fmla="+- f42 0 f7"/>
              <a:gd name="f46" fmla="+- f41 0 f7"/>
              <a:gd name="f47" fmla="+- 0 0 f43"/>
              <a:gd name="f48" fmla="*/ f41 f37 1"/>
              <a:gd name="f49" fmla="*/ f42 f37 1"/>
              <a:gd name="f50" fmla="*/ f46 1 2"/>
              <a:gd name="f51" fmla="min f46 f45"/>
              <a:gd name="f52" fmla="*/ f45 f11 1"/>
              <a:gd name="f53" fmla="+- 0 0 f47"/>
              <a:gd name="f54" fmla="+- f7 f50 0"/>
              <a:gd name="f55" fmla="*/ f51 f10 1"/>
              <a:gd name="f56" fmla="*/ f52 1 100000"/>
              <a:gd name="f57" fmla="*/ f53 f0 1"/>
              <a:gd name="f58" fmla="*/ f50 f37 1"/>
              <a:gd name="f59" fmla="*/ f55 1 100000"/>
              <a:gd name="f60" fmla="*/ f57 1 f8"/>
              <a:gd name="f61" fmla="*/ f54 f37 1"/>
              <a:gd name="f62" fmla="*/ f56 f37 1"/>
              <a:gd name="f63" fmla="+- f56 0 f59"/>
              <a:gd name="f64" fmla="+- f42 0 f59"/>
              <a:gd name="f65" fmla="+- f60 0 f1"/>
              <a:gd name="f66" fmla="*/ f59 f37 1"/>
              <a:gd name="f67" fmla="cos 1 f65"/>
              <a:gd name="f68" fmla="sin 1 f65"/>
              <a:gd name="f69" fmla="*/ f63 f37 1"/>
              <a:gd name="f70" fmla="*/ f64 f37 1"/>
              <a:gd name="f71" fmla="+- 0 0 f67"/>
              <a:gd name="f72" fmla="+- 0 0 f68"/>
              <a:gd name="f73" fmla="+- 0 0 f71"/>
              <a:gd name="f74" fmla="+- 0 0 f72"/>
              <a:gd name="f75" fmla="val f73"/>
              <a:gd name="f76" fmla="val f74"/>
              <a:gd name="f77" fmla="*/ f75 f50 1"/>
              <a:gd name="f78" fmla="*/ f76 f59 1"/>
              <a:gd name="f79" fmla="+- f7 f77 0"/>
              <a:gd name="f80" fmla="+- f59 0 f78"/>
              <a:gd name="f81" fmla="+- f42 f78 0"/>
              <a:gd name="f82" fmla="+- f81 0 f59"/>
              <a:gd name="f83" fmla="*/ f80 f37 1"/>
              <a:gd name="f84" fmla="*/ f79 f37 1"/>
              <a:gd name="f85" fmla="*/ f82 f37 1"/>
            </a:gdLst>
            <a:ahLst/>
            <a:cxnLst>
              <a:cxn ang="3cd4">
                <a:pos x="hc" y="t"/>
              </a:cxn>
              <a:cxn ang="0">
                <a:pos x="r" y="vc"/>
              </a:cxn>
              <a:cxn ang="cd4">
                <a:pos x="hc" y="b"/>
              </a:cxn>
              <a:cxn ang="cd2">
                <a:pos x="l" y="vc"/>
              </a:cxn>
              <a:cxn ang="f34">
                <a:pos x="f44" y="f44"/>
              </a:cxn>
              <a:cxn ang="f35">
                <a:pos x="f48" y="f62"/>
              </a:cxn>
              <a:cxn ang="f36">
                <a:pos x="f44" y="f49"/>
              </a:cxn>
            </a:cxnLst>
            <a:rect l="f44" t="f83" r="f84" b="f85"/>
            <a:pathLst>
              <a:path stroke="0">
                <a:moveTo>
                  <a:pt x="f44" y="f44"/>
                </a:moveTo>
                <a:arcTo wR="f58" hR="f66" stAng="f2" swAng="f1"/>
                <a:lnTo>
                  <a:pt x="f61" y="f69"/>
                </a:lnTo>
                <a:arcTo wR="f58" hR="f66" stAng="f0" swAng="f9"/>
                <a:arcTo wR="f58" hR="f66" stAng="f2" swAng="f9"/>
                <a:lnTo>
                  <a:pt x="f61" y="f70"/>
                </a:lnTo>
                <a:arcTo wR="f58" hR="f66" stAng="f7" swAng="f1"/>
                <a:close/>
              </a:path>
              <a:path fill="none">
                <a:moveTo>
                  <a:pt x="f44" y="f44"/>
                </a:moveTo>
                <a:arcTo wR="f58" hR="f66" stAng="f2" swAng="f1"/>
                <a:lnTo>
                  <a:pt x="f61" y="f69"/>
                </a:lnTo>
                <a:arcTo wR="f58" hR="f66" stAng="f0" swAng="f9"/>
                <a:arcTo wR="f58" hR="f66" stAng="f2" swAng="f9"/>
                <a:lnTo>
                  <a:pt x="f61" y="f70"/>
                </a:lnTo>
                <a:arcTo wR="f58" hR="f66" stAng="f7" swAng="f1"/>
              </a:path>
            </a:pathLst>
          </a:custGeom>
          <a:noFill/>
          <a:ln w="6345" cap="flat">
            <a:solidFill>
              <a:srgbClr val="000000"/>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000000"/>
              </a:solidFill>
              <a:latin typeface="Calibri"/>
            </a:endParaRPr>
          </a:p>
        </p:txBody>
      </p:sp>
      <p:sp>
        <p:nvSpPr>
          <p:cNvPr id="29" name="ZoneTexte 3"/>
          <p:cNvSpPr txBox="1"/>
          <p:nvPr/>
        </p:nvSpPr>
        <p:spPr>
          <a:xfrm>
            <a:off x="9614819" y="4498318"/>
            <a:ext cx="984075" cy="499260"/>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350">
                <a:solidFill>
                  <a:srgbClr val="000000"/>
                </a:solidFill>
                <a:latin typeface="Calibri"/>
              </a:rPr>
              <a:t>2</a:t>
            </a:r>
            <a:r>
              <a:rPr lang="fr-FR" sz="1350" baseline="30000">
                <a:solidFill>
                  <a:srgbClr val="000000"/>
                </a:solidFill>
                <a:latin typeface="Calibri"/>
              </a:rPr>
              <a:t>nde</a:t>
            </a:r>
            <a:r>
              <a:rPr lang="fr-FR" sz="1350">
                <a:solidFill>
                  <a:srgbClr val="000000"/>
                </a:solidFill>
                <a:latin typeface="Calibri"/>
              </a:rPr>
              <a:t> spécifique</a:t>
            </a:r>
          </a:p>
        </p:txBody>
      </p:sp>
    </p:spTree>
    <p:extLst>
      <p:ext uri="{BB962C8B-B14F-4D97-AF65-F5344CB8AC3E}">
        <p14:creationId xmlns:p14="http://schemas.microsoft.com/office/powerpoint/2010/main" val="90764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Effect">
                      <p:stCondLst>
                        <p:cond evt="onBegin" delay="0">
                          <p:tn val="2"/>
                        </p:cond>
                      </p:stCondLst>
                      <p:childTnLst>
                        <p:par>
                          <p:cTn id="4" fill="hold" nodeType="afterEffect">
                            <p:stCondLst>
                              <p:cond delay="0"/>
                            </p:stCondLst>
                            <p:childTnLst>
                              <p:par>
                                <p:cTn id="5" presetID="2" presetClass="entr" presetSubtype="2"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1+#ppt_w/2"/>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 presetClass="entr" presetSubtype="2" fill="hold" grpId="0" nodeType="afterEffect">
                                  <p:stCondLst>
                                    <p:cond delay="100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ppt_x</p:attrName>
                                        </p:attrNameLst>
                                      </p:cBhvr>
                                      <p:tavLst>
                                        <p:tav tm="0">
                                          <p:val>
                                            <p:strVal val="1+#ppt_w/2"/>
                                          </p:val>
                                        </p:tav>
                                        <p:tav tm="100000">
                                          <p:val>
                                            <p:strVal val="#ppt_x"/>
                                          </p:val>
                                        </p:tav>
                                      </p:tavLst>
                                    </p:anim>
                                    <p:anim calcmode="lin" valueType="num">
                                      <p:cBhvr>
                                        <p:cTn id="13" dur="100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4000"/>
                            </p:stCondLst>
                            <p:childTnLst>
                              <p:par>
                                <p:cTn id="15" presetID="2" presetClass="entr" presetSubtype="2" fill="hold" grpId="0" nodeType="afterEffect">
                                  <p:stCondLst>
                                    <p:cond delay="1000"/>
                                  </p:stCondLst>
                                  <p:childTnLst>
                                    <p:set>
                                      <p:cBhvr>
                                        <p:cTn id="16" dur="1" fill="hold">
                                          <p:stCondLst>
                                            <p:cond delay="0"/>
                                          </p:stCondLst>
                                        </p:cTn>
                                        <p:tgtEl>
                                          <p:spTgt spid="14"/>
                                        </p:tgtEl>
                                        <p:attrNameLst>
                                          <p:attrName>style.visibility</p:attrName>
                                        </p:attrNameLst>
                                      </p:cBhvr>
                                      <p:to>
                                        <p:strVal val="visible"/>
                                      </p:to>
                                    </p:set>
                                    <p:anim calcmode="lin" valueType="num">
                                      <p:cBhvr>
                                        <p:cTn id="17" dur="1000" fill="hold"/>
                                        <p:tgtEl>
                                          <p:spTgt spid="14"/>
                                        </p:tgtEl>
                                        <p:attrNameLst>
                                          <p:attrName>ppt_x</p:attrName>
                                        </p:attrNameLst>
                                      </p:cBhvr>
                                      <p:tavLst>
                                        <p:tav tm="0">
                                          <p:val>
                                            <p:strVal val="1+#ppt_w/2"/>
                                          </p:val>
                                        </p:tav>
                                        <p:tav tm="100000">
                                          <p:val>
                                            <p:strVal val="#ppt_x"/>
                                          </p:val>
                                        </p:tav>
                                      </p:tavLst>
                                    </p:anim>
                                    <p:anim calcmode="lin" valueType="num">
                                      <p:cBhvr>
                                        <p:cTn id="18" dur="1000" fill="hold"/>
                                        <p:tgtEl>
                                          <p:spTgt spid="14"/>
                                        </p:tgtEl>
                                        <p:attrNameLst>
                                          <p:attrName>ppt_y</p:attrName>
                                        </p:attrNameLst>
                                      </p:cBhvr>
                                      <p:tavLst>
                                        <p:tav tm="0">
                                          <p:val>
                                            <p:strVal val="#ppt_y"/>
                                          </p:val>
                                        </p:tav>
                                        <p:tav tm="100000">
                                          <p:val>
                                            <p:strVal val="#ppt_y"/>
                                          </p:val>
                                        </p:tav>
                                      </p:tavLst>
                                    </p:anim>
                                  </p:childTnLst>
                                </p:cTn>
                              </p:par>
                            </p:childTnLst>
                          </p:cTn>
                        </p:par>
                        <p:par>
                          <p:cTn id="19" fill="hold">
                            <p:stCondLst>
                              <p:cond delay="6000"/>
                            </p:stCondLst>
                            <p:childTnLst>
                              <p:par>
                                <p:cTn id="20" presetID="2" presetClass="entr" presetSubtype="2" fill="hold" grpId="0" nodeType="afterEffect">
                                  <p:stCondLst>
                                    <p:cond delay="100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ppt_x</p:attrName>
                                        </p:attrNameLst>
                                      </p:cBhvr>
                                      <p:tavLst>
                                        <p:tav tm="0">
                                          <p:val>
                                            <p:strVal val="1+#ppt_w/2"/>
                                          </p:val>
                                        </p:tav>
                                        <p:tav tm="100000">
                                          <p:val>
                                            <p:strVal val="#ppt_x"/>
                                          </p:val>
                                        </p:tav>
                                      </p:tavLst>
                                    </p:anim>
                                    <p:anim calcmode="lin" valueType="num">
                                      <p:cBhvr>
                                        <p:cTn id="23" dur="10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8000"/>
                            </p:stCondLst>
                            <p:childTnLst>
                              <p:par>
                                <p:cTn id="25" presetID="2" presetClass="entr" presetSubtype="2" fill="hold" grpId="0" nodeType="afterEffect">
                                  <p:stCondLst>
                                    <p:cond delay="10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000" fill="hold"/>
                                        <p:tgtEl>
                                          <p:spTgt spid="16"/>
                                        </p:tgtEl>
                                        <p:attrNameLst>
                                          <p:attrName>ppt_x</p:attrName>
                                        </p:attrNameLst>
                                      </p:cBhvr>
                                      <p:tavLst>
                                        <p:tav tm="0">
                                          <p:val>
                                            <p:strVal val="1+#ppt_w/2"/>
                                          </p:val>
                                        </p:tav>
                                        <p:tav tm="100000">
                                          <p:val>
                                            <p:strVal val="#ppt_x"/>
                                          </p:val>
                                        </p:tav>
                                      </p:tavLst>
                                    </p:anim>
                                    <p:anim calcmode="lin" valueType="num">
                                      <p:cBhvr>
                                        <p:cTn id="28" dur="10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10000"/>
                            </p:stCondLst>
                            <p:childTnLst>
                              <p:par>
                                <p:cTn id="30" presetID="2" presetClass="entr" presetSubtype="2" fill="hold" grpId="0" nodeType="afterEffect">
                                  <p:stCondLst>
                                    <p:cond delay="1000"/>
                                  </p:stCondLst>
                                  <p:childTnLst>
                                    <p:set>
                                      <p:cBhvr>
                                        <p:cTn id="31" dur="1" fill="hold">
                                          <p:stCondLst>
                                            <p:cond delay="0"/>
                                          </p:stCondLst>
                                        </p:cTn>
                                        <p:tgtEl>
                                          <p:spTgt spid="17"/>
                                        </p:tgtEl>
                                        <p:attrNameLst>
                                          <p:attrName>style.visibility</p:attrName>
                                        </p:attrNameLst>
                                      </p:cBhvr>
                                      <p:to>
                                        <p:strVal val="visible"/>
                                      </p:to>
                                    </p:set>
                                    <p:anim calcmode="lin" valueType="num">
                                      <p:cBhvr>
                                        <p:cTn id="32" dur="1000" fill="hold"/>
                                        <p:tgtEl>
                                          <p:spTgt spid="17"/>
                                        </p:tgtEl>
                                        <p:attrNameLst>
                                          <p:attrName>ppt_x</p:attrName>
                                        </p:attrNameLst>
                                      </p:cBhvr>
                                      <p:tavLst>
                                        <p:tav tm="0">
                                          <p:val>
                                            <p:strVal val="1+#ppt_w/2"/>
                                          </p:val>
                                        </p:tav>
                                        <p:tav tm="100000">
                                          <p:val>
                                            <p:strVal val="#ppt_x"/>
                                          </p:val>
                                        </p:tav>
                                      </p:tavLst>
                                    </p:anim>
                                    <p:anim calcmode="lin" valueType="num">
                                      <p:cBhvr>
                                        <p:cTn id="33" dur="10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12000"/>
                            </p:stCondLst>
                            <p:childTnLst>
                              <p:par>
                                <p:cTn id="35" presetID="2" presetClass="entr" presetSubtype="2" fill="hold" grpId="0" nodeType="afterEffect">
                                  <p:stCondLst>
                                    <p:cond delay="10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ppt_x</p:attrName>
                                        </p:attrNameLst>
                                      </p:cBhvr>
                                      <p:tavLst>
                                        <p:tav tm="0">
                                          <p:val>
                                            <p:strVal val="1+#ppt_w/2"/>
                                          </p:val>
                                        </p:tav>
                                        <p:tav tm="100000">
                                          <p:val>
                                            <p:strVal val="#ppt_x"/>
                                          </p:val>
                                        </p:tav>
                                      </p:tavLst>
                                    </p:anim>
                                    <p:anim calcmode="lin" valueType="num">
                                      <p:cBhvr>
                                        <p:cTn id="38" dur="1000" fill="hold"/>
                                        <p:tgtEl>
                                          <p:spTgt spid="18"/>
                                        </p:tgtEl>
                                        <p:attrNameLst>
                                          <p:attrName>ppt_y</p:attrName>
                                        </p:attrNameLst>
                                      </p:cBhvr>
                                      <p:tavLst>
                                        <p:tav tm="0">
                                          <p:val>
                                            <p:strVal val="#ppt_y"/>
                                          </p:val>
                                        </p:tav>
                                        <p:tav tm="100000">
                                          <p:val>
                                            <p:strVal val="#ppt_y"/>
                                          </p:val>
                                        </p:tav>
                                      </p:tavLst>
                                    </p:anim>
                                  </p:childTnLst>
                                </p:cTn>
                              </p:par>
                            </p:childTnLst>
                          </p:cTn>
                        </p:par>
                        <p:par>
                          <p:cTn id="39" fill="hold">
                            <p:stCondLst>
                              <p:cond delay="14000"/>
                            </p:stCondLst>
                            <p:childTnLst>
                              <p:par>
                                <p:cTn id="40" presetID="2" presetClass="entr" presetSubtype="2" fill="hold" grpId="0" nodeType="afterEffect">
                                  <p:stCondLst>
                                    <p:cond delay="100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000" fill="hold"/>
                                        <p:tgtEl>
                                          <p:spTgt spid="19"/>
                                        </p:tgtEl>
                                        <p:attrNameLst>
                                          <p:attrName>ppt_x</p:attrName>
                                        </p:attrNameLst>
                                      </p:cBhvr>
                                      <p:tavLst>
                                        <p:tav tm="0">
                                          <p:val>
                                            <p:strVal val="1+#ppt_w/2"/>
                                          </p:val>
                                        </p:tav>
                                        <p:tav tm="100000">
                                          <p:val>
                                            <p:strVal val="#ppt_x"/>
                                          </p:val>
                                        </p:tav>
                                      </p:tavLst>
                                    </p:anim>
                                    <p:anim calcmode="lin" valueType="num">
                                      <p:cBhvr>
                                        <p:cTn id="43" dur="10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16000"/>
                            </p:stCondLst>
                            <p:childTnLst>
                              <p:par>
                                <p:cTn id="45" presetID="2" presetClass="entr" presetSubtype="4" fill="hold" nodeType="afterEffect">
                                  <p:stCondLst>
                                    <p:cond delay="10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ppt_x</p:attrName>
                                        </p:attrNameLst>
                                      </p:cBhvr>
                                      <p:tavLst>
                                        <p:tav tm="0">
                                          <p:val>
                                            <p:strVal val="#ppt_x"/>
                                          </p:val>
                                        </p:tav>
                                        <p:tav tm="100000">
                                          <p:val>
                                            <p:strVal val="#ppt_x"/>
                                          </p:val>
                                        </p:tav>
                                      </p:tavLst>
                                    </p:anim>
                                    <p:anim calcmode="lin" valueType="num">
                                      <p:cBhvr>
                                        <p:cTn id="48" dur="10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18000"/>
                            </p:stCondLst>
                            <p:childTnLst>
                              <p:par>
                                <p:cTn id="50" presetID="2" presetClass="entr" presetSubtype="4" fill="hold" nodeType="afterEffect">
                                  <p:stCondLst>
                                    <p:cond delay="100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1+#ppt_h/2"/>
                                          </p:val>
                                        </p:tav>
                                        <p:tav tm="100000">
                                          <p:val>
                                            <p:strVal val="#ppt_y"/>
                                          </p:val>
                                        </p:tav>
                                      </p:tavLst>
                                    </p:anim>
                                  </p:childTnLst>
                                </p:cTn>
                              </p:par>
                            </p:childTnLst>
                          </p:cTn>
                        </p:par>
                        <p:par>
                          <p:cTn id="54" fill="hold">
                            <p:stCondLst>
                              <p:cond delay="20000"/>
                            </p:stCondLst>
                            <p:childTnLst>
                              <p:par>
                                <p:cTn id="55" presetID="2" presetClass="entr" presetSubtype="4" fill="hold" nodeType="afterEffect">
                                  <p:stCondLst>
                                    <p:cond delay="1000"/>
                                  </p:stCondLst>
                                  <p:childTnLst>
                                    <p:set>
                                      <p:cBhvr>
                                        <p:cTn id="56" dur="1" fill="hold">
                                          <p:stCondLst>
                                            <p:cond delay="0"/>
                                          </p:stCondLst>
                                        </p:cTn>
                                        <p:tgtEl>
                                          <p:spTgt spid="22"/>
                                        </p:tgtEl>
                                        <p:attrNameLst>
                                          <p:attrName>style.visibility</p:attrName>
                                        </p:attrNameLst>
                                      </p:cBhvr>
                                      <p:to>
                                        <p:strVal val="visible"/>
                                      </p:to>
                                    </p:set>
                                    <p:anim calcmode="lin" valueType="num">
                                      <p:cBhvr>
                                        <p:cTn id="57" dur="1000" fill="hold"/>
                                        <p:tgtEl>
                                          <p:spTgt spid="22"/>
                                        </p:tgtEl>
                                        <p:attrNameLst>
                                          <p:attrName>ppt_x</p:attrName>
                                        </p:attrNameLst>
                                      </p:cBhvr>
                                      <p:tavLst>
                                        <p:tav tm="0">
                                          <p:val>
                                            <p:strVal val="#ppt_x"/>
                                          </p:val>
                                        </p:tav>
                                        <p:tav tm="100000">
                                          <p:val>
                                            <p:strVal val="#ppt_x"/>
                                          </p:val>
                                        </p:tav>
                                      </p:tavLst>
                                    </p:anim>
                                    <p:anim calcmode="lin" valueType="num">
                                      <p:cBhvr>
                                        <p:cTn id="58" dur="1000" fill="hold"/>
                                        <p:tgtEl>
                                          <p:spTgt spid="22"/>
                                        </p:tgtEl>
                                        <p:attrNameLst>
                                          <p:attrName>ppt_y</p:attrName>
                                        </p:attrNameLst>
                                      </p:cBhvr>
                                      <p:tavLst>
                                        <p:tav tm="0">
                                          <p:val>
                                            <p:strVal val="1+#ppt_h/2"/>
                                          </p:val>
                                        </p:tav>
                                        <p:tav tm="100000">
                                          <p:val>
                                            <p:strVal val="#ppt_y"/>
                                          </p:val>
                                        </p:tav>
                                      </p:tavLst>
                                    </p:anim>
                                  </p:childTnLst>
                                </p:cTn>
                              </p:par>
                            </p:childTnLst>
                          </p:cTn>
                        </p:par>
                        <p:par>
                          <p:cTn id="59" fill="hold">
                            <p:stCondLst>
                              <p:cond delay="22000"/>
                            </p:stCondLst>
                            <p:childTnLst>
                              <p:par>
                                <p:cTn id="60" presetID="2" presetClass="entr" presetSubtype="4" fill="hold" nodeType="afterEffect">
                                  <p:stCondLst>
                                    <p:cond delay="1000"/>
                                  </p:stCondLst>
                                  <p:childTnLst>
                                    <p:set>
                                      <p:cBhvr>
                                        <p:cTn id="61" dur="1" fill="hold">
                                          <p:stCondLst>
                                            <p:cond delay="0"/>
                                          </p:stCondLst>
                                        </p:cTn>
                                        <p:tgtEl>
                                          <p:spTgt spid="23"/>
                                        </p:tgtEl>
                                        <p:attrNameLst>
                                          <p:attrName>style.visibility</p:attrName>
                                        </p:attrNameLst>
                                      </p:cBhvr>
                                      <p:to>
                                        <p:strVal val="visible"/>
                                      </p:to>
                                    </p:set>
                                    <p:anim calcmode="lin" valueType="num">
                                      <p:cBhvr>
                                        <p:cTn id="62" dur="1000" fill="hold"/>
                                        <p:tgtEl>
                                          <p:spTgt spid="23"/>
                                        </p:tgtEl>
                                        <p:attrNameLst>
                                          <p:attrName>ppt_x</p:attrName>
                                        </p:attrNameLst>
                                      </p:cBhvr>
                                      <p:tavLst>
                                        <p:tav tm="0">
                                          <p:val>
                                            <p:strVal val="#ppt_x"/>
                                          </p:val>
                                        </p:tav>
                                        <p:tav tm="100000">
                                          <p:val>
                                            <p:strVal val="#ppt_x"/>
                                          </p:val>
                                        </p:tav>
                                      </p:tavLst>
                                    </p:anim>
                                    <p:anim calcmode="lin" valueType="num">
                                      <p:cBhvr>
                                        <p:cTn id="63" dur="1000" fill="hold"/>
                                        <p:tgtEl>
                                          <p:spTgt spid="23"/>
                                        </p:tgtEl>
                                        <p:attrNameLst>
                                          <p:attrName>ppt_y</p:attrName>
                                        </p:attrNameLst>
                                      </p:cBhvr>
                                      <p:tavLst>
                                        <p:tav tm="0">
                                          <p:val>
                                            <p:strVal val="1+#ppt_h/2"/>
                                          </p:val>
                                        </p:tav>
                                        <p:tav tm="100000">
                                          <p:val>
                                            <p:strVal val="#ppt_y"/>
                                          </p:val>
                                        </p:tav>
                                      </p:tavLst>
                                    </p:anim>
                                  </p:childTnLst>
                                </p:cTn>
                              </p:par>
                            </p:childTnLst>
                          </p:cTn>
                        </p:par>
                        <p:par>
                          <p:cTn id="64" fill="hold">
                            <p:stCondLst>
                              <p:cond delay="24000"/>
                            </p:stCondLst>
                            <p:childTnLst>
                              <p:par>
                                <p:cTn id="65" presetID="2" presetClass="entr" presetSubtype="4" fill="hold" nodeType="afterEffect">
                                  <p:stCondLst>
                                    <p:cond delay="1000"/>
                                  </p:stCondLst>
                                  <p:childTnLst>
                                    <p:set>
                                      <p:cBhvr>
                                        <p:cTn id="66" dur="1" fill="hold">
                                          <p:stCondLst>
                                            <p:cond delay="0"/>
                                          </p:stCondLst>
                                        </p:cTn>
                                        <p:tgtEl>
                                          <p:spTgt spid="24"/>
                                        </p:tgtEl>
                                        <p:attrNameLst>
                                          <p:attrName>style.visibility</p:attrName>
                                        </p:attrNameLst>
                                      </p:cBhvr>
                                      <p:to>
                                        <p:strVal val="visible"/>
                                      </p:to>
                                    </p:se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1+#ppt_h/2"/>
                                          </p:val>
                                        </p:tav>
                                        <p:tav tm="100000">
                                          <p:val>
                                            <p:strVal val="#ppt_y"/>
                                          </p:val>
                                        </p:tav>
                                      </p:tavLst>
                                    </p:anim>
                                  </p:childTnLst>
                                </p:cTn>
                              </p:par>
                            </p:childTnLst>
                          </p:cTn>
                        </p:par>
                        <p:par>
                          <p:cTn id="69" fill="hold">
                            <p:stCondLst>
                              <p:cond delay="26000"/>
                            </p:stCondLst>
                            <p:childTnLst>
                              <p:par>
                                <p:cTn id="70" presetID="2" presetClass="entr" presetSubtype="4" fill="hold" nodeType="afterEffect">
                                  <p:stCondLst>
                                    <p:cond delay="1000"/>
                                  </p:stCondLst>
                                  <p:childTnLst>
                                    <p:set>
                                      <p:cBhvr>
                                        <p:cTn id="71" dur="1" fill="hold">
                                          <p:stCondLst>
                                            <p:cond delay="0"/>
                                          </p:stCondLst>
                                        </p:cTn>
                                        <p:tgtEl>
                                          <p:spTgt spid="25"/>
                                        </p:tgtEl>
                                        <p:attrNameLst>
                                          <p:attrName>style.visibility</p:attrName>
                                        </p:attrNameLst>
                                      </p:cBhvr>
                                      <p:to>
                                        <p:strVal val="visible"/>
                                      </p:to>
                                    </p:set>
                                    <p:anim calcmode="lin" valueType="num">
                                      <p:cBhvr>
                                        <p:cTn id="72" dur="1000" fill="hold"/>
                                        <p:tgtEl>
                                          <p:spTgt spid="25"/>
                                        </p:tgtEl>
                                        <p:attrNameLst>
                                          <p:attrName>ppt_x</p:attrName>
                                        </p:attrNameLst>
                                      </p:cBhvr>
                                      <p:tavLst>
                                        <p:tav tm="0">
                                          <p:val>
                                            <p:strVal val="#ppt_x"/>
                                          </p:val>
                                        </p:tav>
                                        <p:tav tm="100000">
                                          <p:val>
                                            <p:strVal val="#ppt_x"/>
                                          </p:val>
                                        </p:tav>
                                      </p:tavLst>
                                    </p:anim>
                                    <p:anim calcmode="lin" valueType="num">
                                      <p:cBhvr>
                                        <p:cTn id="73" dur="1000" fill="hold"/>
                                        <p:tgtEl>
                                          <p:spTgt spid="25"/>
                                        </p:tgtEl>
                                        <p:attrNameLst>
                                          <p:attrName>ppt_y</p:attrName>
                                        </p:attrNameLst>
                                      </p:cBhvr>
                                      <p:tavLst>
                                        <p:tav tm="0">
                                          <p:val>
                                            <p:strVal val="1+#ppt_h/2"/>
                                          </p:val>
                                        </p:tav>
                                        <p:tav tm="100000">
                                          <p:val>
                                            <p:strVal val="#ppt_y"/>
                                          </p:val>
                                        </p:tav>
                                      </p:tavLst>
                                    </p:anim>
                                  </p:childTnLst>
                                </p:cTn>
                              </p:par>
                            </p:childTnLst>
                          </p:cTn>
                        </p:par>
                        <p:par>
                          <p:cTn id="74" fill="hold">
                            <p:stCondLst>
                              <p:cond delay="28000"/>
                            </p:stCondLst>
                            <p:childTnLst>
                              <p:par>
                                <p:cTn id="75" presetID="2" presetClass="entr" presetSubtype="4" fill="hold" nodeType="afterEffect">
                                  <p:stCondLst>
                                    <p:cond delay="1000"/>
                                  </p:stCondLst>
                                  <p:childTnLst>
                                    <p:set>
                                      <p:cBhvr>
                                        <p:cTn id="76" dur="1" fill="hold">
                                          <p:stCondLst>
                                            <p:cond delay="0"/>
                                          </p:stCondLst>
                                        </p:cTn>
                                        <p:tgtEl>
                                          <p:spTgt spid="26"/>
                                        </p:tgtEl>
                                        <p:attrNameLst>
                                          <p:attrName>style.visibility</p:attrName>
                                        </p:attrNameLst>
                                      </p:cBhvr>
                                      <p:to>
                                        <p:strVal val="visible"/>
                                      </p:to>
                                    </p:set>
                                    <p:anim calcmode="lin" valueType="num">
                                      <p:cBhvr>
                                        <p:cTn id="77" dur="1000" fill="hold"/>
                                        <p:tgtEl>
                                          <p:spTgt spid="26"/>
                                        </p:tgtEl>
                                        <p:attrNameLst>
                                          <p:attrName>ppt_x</p:attrName>
                                        </p:attrNameLst>
                                      </p:cBhvr>
                                      <p:tavLst>
                                        <p:tav tm="0">
                                          <p:val>
                                            <p:strVal val="#ppt_x"/>
                                          </p:val>
                                        </p:tav>
                                        <p:tav tm="100000">
                                          <p:val>
                                            <p:strVal val="#ppt_x"/>
                                          </p:val>
                                        </p:tav>
                                      </p:tavLst>
                                    </p:anim>
                                    <p:anim calcmode="lin" valueType="num">
                                      <p:cBhvr>
                                        <p:cTn id="78" dur="1000" fill="hold"/>
                                        <p:tgtEl>
                                          <p:spTgt spid="26"/>
                                        </p:tgtEl>
                                        <p:attrNameLst>
                                          <p:attrName>ppt_y</p:attrName>
                                        </p:attrNameLst>
                                      </p:cBhvr>
                                      <p:tavLst>
                                        <p:tav tm="0">
                                          <p:val>
                                            <p:strVal val="1+#ppt_h/2"/>
                                          </p:val>
                                        </p:tav>
                                        <p:tav tm="100000">
                                          <p:val>
                                            <p:strVal val="#ppt_y"/>
                                          </p:val>
                                        </p:tav>
                                      </p:tavLst>
                                    </p:anim>
                                  </p:childTnLst>
                                </p:cTn>
                              </p:par>
                            </p:childTnLst>
                          </p:cTn>
                        </p:par>
                        <p:par>
                          <p:cTn id="79" fill="hold">
                            <p:stCondLst>
                              <p:cond delay="30000"/>
                            </p:stCondLst>
                            <p:childTnLst>
                              <p:par>
                                <p:cTn id="80" presetID="2" presetClass="entr" presetSubtype="4" fill="hold" nodeType="afterEffect">
                                  <p:stCondLst>
                                    <p:cond delay="1000"/>
                                  </p:stCondLst>
                                  <p:childTnLst>
                                    <p:set>
                                      <p:cBhvr>
                                        <p:cTn id="81" dur="1" fill="hold">
                                          <p:stCondLst>
                                            <p:cond delay="0"/>
                                          </p:stCondLst>
                                        </p:cTn>
                                        <p:tgtEl>
                                          <p:spTgt spid="27"/>
                                        </p:tgtEl>
                                        <p:attrNameLst>
                                          <p:attrName>style.visibility</p:attrName>
                                        </p:attrNameLst>
                                      </p:cBhvr>
                                      <p:to>
                                        <p:strVal val="visible"/>
                                      </p:to>
                                    </p:set>
                                    <p:anim calcmode="lin" valueType="num">
                                      <p:cBhvr>
                                        <p:cTn id="82" dur="1000" fill="hold"/>
                                        <p:tgtEl>
                                          <p:spTgt spid="27"/>
                                        </p:tgtEl>
                                        <p:attrNameLst>
                                          <p:attrName>ppt_x</p:attrName>
                                        </p:attrNameLst>
                                      </p:cBhvr>
                                      <p:tavLst>
                                        <p:tav tm="0">
                                          <p:val>
                                            <p:strVal val="#ppt_x"/>
                                          </p:val>
                                        </p:tav>
                                        <p:tav tm="100000">
                                          <p:val>
                                            <p:strVal val="#ppt_x"/>
                                          </p:val>
                                        </p:tav>
                                      </p:tavLst>
                                    </p:anim>
                                    <p:anim calcmode="lin" valueType="num">
                                      <p:cBhvr>
                                        <p:cTn id="83"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4" grpId="0"/>
      <p:bldP spid="15" grpId="0" animBg="1"/>
      <p:bldP spid="16" grpId="0" animBg="1"/>
      <p:bldP spid="17" grpId="0" animBg="1"/>
      <p:bldP spid="18" grpId="0"/>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685530" y="3142202"/>
            <a:ext cx="6348379" cy="3880776"/>
          </a:xfrm>
        </p:spPr>
        <p:txBody>
          <a:bodyPr>
            <a:normAutofit/>
          </a:bodyPr>
          <a:lstStyle/>
          <a:p>
            <a:r>
              <a:rPr lang="fr-FR" sz="2540" dirty="0" smtClean="0"/>
              <a:t>STMG (management et gestion)</a:t>
            </a:r>
            <a:endParaRPr lang="fr-FR" sz="2540" dirty="0"/>
          </a:p>
          <a:p>
            <a:r>
              <a:rPr lang="fr-FR" sz="2540" dirty="0"/>
              <a:t>STD2A </a:t>
            </a:r>
            <a:r>
              <a:rPr lang="fr-FR" sz="2540" dirty="0" smtClean="0"/>
              <a:t>(design et arts appliqués)</a:t>
            </a:r>
            <a:endParaRPr lang="fr-FR" sz="2540" dirty="0"/>
          </a:p>
          <a:p>
            <a:r>
              <a:rPr lang="fr-FR" sz="2540" dirty="0" smtClean="0"/>
              <a:t>STL (laboratoire)</a:t>
            </a:r>
            <a:endParaRPr lang="fr-FR" sz="2540" dirty="0"/>
          </a:p>
          <a:p>
            <a:r>
              <a:rPr lang="fr-FR" sz="2540" dirty="0" smtClean="0"/>
              <a:t>ST2S (santé social)</a:t>
            </a:r>
            <a:endParaRPr lang="fr-FR" sz="2540" dirty="0"/>
          </a:p>
        </p:txBody>
      </p:sp>
      <p:sp>
        <p:nvSpPr>
          <p:cNvPr id="4" name="Titre 1"/>
          <p:cNvSpPr txBox="1">
            <a:spLocks noGrp="1"/>
          </p:cNvSpPr>
          <p:nvPr>
            <p:ph type="title"/>
          </p:nvPr>
        </p:nvSpPr>
        <p:spPr>
          <a:xfrm>
            <a:off x="1649290" y="568127"/>
            <a:ext cx="6348379" cy="1320798"/>
          </a:xfrm>
        </p:spPr>
        <p:txBody>
          <a:bodyPr/>
          <a:lstStyle/>
          <a:p>
            <a:pPr lvl="0"/>
            <a:r>
              <a:rPr lang="fr-FR" sz="2903" dirty="0"/>
              <a:t>Le lycée Jean Paul Sartre (Bron)</a:t>
            </a:r>
            <a:br>
              <a:rPr lang="fr-FR" sz="2903" dirty="0"/>
            </a:br>
            <a:endParaRPr lang="fr-FR" sz="2903" u="sng" dirty="0">
              <a:solidFill>
                <a:srgbClr val="000000"/>
              </a:solidFill>
            </a:endParaRPr>
          </a:p>
        </p:txBody>
      </p:sp>
      <p:pic>
        <p:nvPicPr>
          <p:cNvPr id="5" name="Picture 2" descr="https://jean-paul-sartre.ent.auvergnerhonealpes.fr/ressources-galerie.do?ID_GALERIE=13&amp;ID_RESSOURCE=1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9338" y="0"/>
            <a:ext cx="3269143" cy="2101592"/>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2145666" y="2405629"/>
            <a:ext cx="5696086" cy="539058"/>
          </a:xfrm>
          <a:prstGeom prst="rect">
            <a:avLst/>
          </a:prstGeom>
          <a:noFill/>
        </p:spPr>
        <p:txBody>
          <a:bodyPr wrap="square" rtlCol="0">
            <a:spAutoFit/>
          </a:bodyPr>
          <a:lstStyle/>
          <a:p>
            <a:r>
              <a:rPr lang="fr-FR" sz="2903" dirty="0"/>
              <a:t>Les séries technologiques :  </a:t>
            </a:r>
          </a:p>
        </p:txBody>
      </p:sp>
      <p:sp>
        <p:nvSpPr>
          <p:cNvPr id="7" name="ZoneTexte 6"/>
          <p:cNvSpPr txBox="1"/>
          <p:nvPr/>
        </p:nvSpPr>
        <p:spPr>
          <a:xfrm>
            <a:off x="7266149" y="4620925"/>
            <a:ext cx="3772605" cy="923330"/>
          </a:xfrm>
          <a:prstGeom prst="rect">
            <a:avLst/>
          </a:prstGeom>
          <a:solidFill>
            <a:srgbClr val="FFFF00"/>
          </a:solidFill>
        </p:spPr>
        <p:txBody>
          <a:bodyPr wrap="square" rtlCol="0">
            <a:spAutoFit/>
          </a:bodyPr>
          <a:lstStyle/>
          <a:p>
            <a:r>
              <a:rPr lang="fr-FR" dirty="0" smtClean="0"/>
              <a:t>PORTE OUVERTE DU LYCEE :  </a:t>
            </a:r>
          </a:p>
          <a:p>
            <a:r>
              <a:rPr lang="fr-FR" dirty="0" smtClean="0"/>
              <a:t>Le 14/03/26 de 9h à 12h.</a:t>
            </a:r>
          </a:p>
          <a:p>
            <a:r>
              <a:rPr lang="fr-FR" dirty="0" smtClean="0"/>
              <a:t>Voie générale et technologique.</a:t>
            </a:r>
            <a:endParaRPr lang="fr-FR" dirty="0"/>
          </a:p>
        </p:txBody>
      </p:sp>
    </p:spTree>
    <p:extLst>
      <p:ext uri="{BB962C8B-B14F-4D97-AF65-F5344CB8AC3E}">
        <p14:creationId xmlns:p14="http://schemas.microsoft.com/office/powerpoint/2010/main" val="2974813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617954" y="1868394"/>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12701" cap="flat">
            <a:solidFill>
              <a:srgbClr val="E7E6E6"/>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OPTIQUE LUNETTERIE</a:t>
            </a:r>
          </a:p>
        </p:txBody>
      </p:sp>
      <p:sp>
        <p:nvSpPr>
          <p:cNvPr id="3" name="Ellipse 2"/>
          <p:cNvSpPr/>
          <p:nvPr/>
        </p:nvSpPr>
        <p:spPr>
          <a:xfrm>
            <a:off x="1861486" y="4015467"/>
            <a:ext cx="2564566"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SOCIAL</a:t>
            </a:r>
          </a:p>
        </p:txBody>
      </p:sp>
      <p:sp>
        <p:nvSpPr>
          <p:cNvPr id="4" name="Ellipse 4"/>
          <p:cNvSpPr/>
          <p:nvPr/>
        </p:nvSpPr>
        <p:spPr>
          <a:xfrm>
            <a:off x="5200142" y="4165861"/>
            <a:ext cx="2426640"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TECHNICIEN EN </a:t>
            </a:r>
          </a:p>
          <a:p>
            <a:pPr algn="ctr" defTabSz="829544">
              <a:defRPr sz="1800" b="0" i="0" u="none" strike="noStrike" kern="0" cap="none" spc="0" baseline="0">
                <a:solidFill>
                  <a:srgbClr val="000000"/>
                </a:solidFill>
                <a:uFillTx/>
              </a:defRPr>
            </a:pPr>
            <a:r>
              <a:rPr lang="fr-FR" sz="1350">
                <a:solidFill>
                  <a:srgbClr val="FFFFFF"/>
                </a:solidFill>
                <a:latin typeface="Calibri"/>
              </a:rPr>
              <a:t>ANALYSES</a:t>
            </a:r>
          </a:p>
          <a:p>
            <a:pPr algn="ctr" defTabSz="829544">
              <a:defRPr sz="1800" b="0" i="0" u="none" strike="noStrike" kern="0" cap="none" spc="0" baseline="0">
                <a:solidFill>
                  <a:srgbClr val="000000"/>
                </a:solidFill>
                <a:uFillTx/>
              </a:defRPr>
            </a:pPr>
            <a:r>
              <a:rPr lang="fr-FR" sz="1350">
                <a:solidFill>
                  <a:srgbClr val="FFFFFF"/>
                </a:solidFill>
                <a:latin typeface="Calibri"/>
              </a:rPr>
              <a:t>MEDICALES</a:t>
            </a:r>
          </a:p>
        </p:txBody>
      </p:sp>
      <p:sp>
        <p:nvSpPr>
          <p:cNvPr id="5" name="Ellipse 5"/>
          <p:cNvSpPr/>
          <p:nvPr/>
        </p:nvSpPr>
        <p:spPr>
          <a:xfrm>
            <a:off x="5457345" y="1542804"/>
            <a:ext cx="2072523" cy="17395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DIETETIQUE </a:t>
            </a:r>
          </a:p>
        </p:txBody>
      </p:sp>
      <p:sp>
        <p:nvSpPr>
          <p:cNvPr id="6" name="Ellipse 7"/>
          <p:cNvSpPr/>
          <p:nvPr/>
        </p:nvSpPr>
        <p:spPr>
          <a:xfrm>
            <a:off x="3988684" y="2810223"/>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5B9BD5"/>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INFIRMIER</a:t>
            </a:r>
          </a:p>
        </p:txBody>
      </p:sp>
      <p:sp>
        <p:nvSpPr>
          <p:cNvPr id="7" name="Ellipse 8"/>
          <p:cNvSpPr/>
          <p:nvPr/>
        </p:nvSpPr>
        <p:spPr>
          <a:xfrm>
            <a:off x="7818129" y="3118367"/>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658DF"/>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ECONOMIE SOCIALE ET FAMILIALE</a:t>
            </a:r>
          </a:p>
        </p:txBody>
      </p:sp>
      <p:sp>
        <p:nvSpPr>
          <p:cNvPr id="8" name="ZoneTexte 9"/>
          <p:cNvSpPr txBox="1"/>
          <p:nvPr/>
        </p:nvSpPr>
        <p:spPr>
          <a:xfrm>
            <a:off x="1583164" y="1055872"/>
            <a:ext cx="7236445" cy="406927"/>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100">
                <a:solidFill>
                  <a:srgbClr val="000000"/>
                </a:solidFill>
                <a:latin typeface="Calibri"/>
              </a:rPr>
              <a:t>DEBOUCHES PROFESSIONNELS APRES </a:t>
            </a:r>
            <a:r>
              <a:rPr lang="fr-FR" sz="2100" b="1" u="sng">
                <a:solidFill>
                  <a:srgbClr val="000000"/>
                </a:solidFill>
                <a:effectLst>
                  <a:outerShdw dist="38096" dir="2700000">
                    <a:srgbClr val="000000"/>
                  </a:outerShdw>
                </a:effectLst>
                <a:latin typeface="Calibri"/>
              </a:rPr>
              <a:t>ST2S </a:t>
            </a:r>
            <a:r>
              <a:rPr lang="fr-FR" sz="2100">
                <a:solidFill>
                  <a:srgbClr val="000000"/>
                </a:solidFill>
                <a:latin typeface="Calibri"/>
              </a:rPr>
              <a:t>?</a:t>
            </a:r>
          </a:p>
        </p:txBody>
      </p:sp>
      <p:sp>
        <p:nvSpPr>
          <p:cNvPr id="9" name="Ellipse 8"/>
          <p:cNvSpPr/>
          <p:nvPr/>
        </p:nvSpPr>
        <p:spPr>
          <a:xfrm>
            <a:off x="9888164" y="2225738"/>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chemeClr val="accent4"/>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smtClean="0">
                <a:solidFill>
                  <a:srgbClr val="FFFFFF"/>
                </a:solidFill>
                <a:latin typeface="Calibri"/>
              </a:rPr>
              <a:t>…</a:t>
            </a:r>
            <a:endParaRPr lang="fr-FR" sz="1350" dirty="0">
              <a:solidFill>
                <a:srgbClr val="FFFFFF"/>
              </a:solidFill>
              <a:latin typeface="Calibri"/>
            </a:endParaRPr>
          </a:p>
        </p:txBody>
      </p:sp>
    </p:spTree>
    <p:extLst>
      <p:ext uri="{BB962C8B-B14F-4D97-AF65-F5344CB8AC3E}">
        <p14:creationId xmlns:p14="http://schemas.microsoft.com/office/powerpoint/2010/main" val="1759519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617954" y="1868394"/>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12701" cap="flat">
            <a:solidFill>
              <a:srgbClr val="E7E6E6"/>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COMMERCE</a:t>
            </a:r>
          </a:p>
        </p:txBody>
      </p:sp>
      <p:sp>
        <p:nvSpPr>
          <p:cNvPr id="3" name="Ellipse 2"/>
          <p:cNvSpPr/>
          <p:nvPr/>
        </p:nvSpPr>
        <p:spPr>
          <a:xfrm>
            <a:off x="7239119" y="2941934"/>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COMPTABILITE</a:t>
            </a:r>
          </a:p>
          <a:p>
            <a:pPr algn="ctr" defTabSz="829544">
              <a:defRPr sz="1800" b="0" i="0" u="none" strike="noStrike" kern="0" cap="none" spc="0" baseline="0">
                <a:solidFill>
                  <a:srgbClr val="000000"/>
                </a:solidFill>
                <a:uFillTx/>
              </a:defRPr>
            </a:pPr>
            <a:r>
              <a:rPr lang="fr-FR" sz="1350">
                <a:solidFill>
                  <a:srgbClr val="FFFFFF"/>
                </a:solidFill>
                <a:latin typeface="Calibri"/>
              </a:rPr>
              <a:t>GESTION</a:t>
            </a:r>
          </a:p>
        </p:txBody>
      </p:sp>
      <p:sp>
        <p:nvSpPr>
          <p:cNvPr id="4" name="Ellipse 3"/>
          <p:cNvSpPr/>
          <p:nvPr/>
        </p:nvSpPr>
        <p:spPr>
          <a:xfrm>
            <a:off x="1916160" y="3573129"/>
            <a:ext cx="1883665" cy="206010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67171"/>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INFORMATIQUE</a:t>
            </a:r>
          </a:p>
        </p:txBody>
      </p:sp>
      <p:sp>
        <p:nvSpPr>
          <p:cNvPr id="5" name="Ellipse 4"/>
          <p:cNvSpPr/>
          <p:nvPr/>
        </p:nvSpPr>
        <p:spPr>
          <a:xfrm>
            <a:off x="5526926" y="3963290"/>
            <a:ext cx="1580490" cy="1431381"/>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BANQUE ASSURANCE</a:t>
            </a:r>
          </a:p>
        </p:txBody>
      </p:sp>
      <p:sp>
        <p:nvSpPr>
          <p:cNvPr id="6" name="Ellipse 5"/>
          <p:cNvSpPr/>
          <p:nvPr/>
        </p:nvSpPr>
        <p:spPr>
          <a:xfrm>
            <a:off x="5457345" y="1542804"/>
            <a:ext cx="2197489" cy="17395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COMMUNICATION</a:t>
            </a:r>
          </a:p>
        </p:txBody>
      </p:sp>
      <p:sp>
        <p:nvSpPr>
          <p:cNvPr id="7" name="Ellipse 7"/>
          <p:cNvSpPr/>
          <p:nvPr/>
        </p:nvSpPr>
        <p:spPr>
          <a:xfrm>
            <a:off x="3988684" y="2810223"/>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5B9BD5"/>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TOURISME ET </a:t>
            </a:r>
          </a:p>
          <a:p>
            <a:pPr algn="ctr" defTabSz="829544">
              <a:defRPr sz="1800" b="0" i="0" u="none" strike="noStrike" kern="0" cap="none" spc="0" baseline="0">
                <a:solidFill>
                  <a:srgbClr val="000000"/>
                </a:solidFill>
                <a:uFillTx/>
              </a:defRPr>
            </a:pPr>
            <a:r>
              <a:rPr lang="fr-FR" sz="1350">
                <a:solidFill>
                  <a:srgbClr val="FFFFFF"/>
                </a:solidFill>
                <a:latin typeface="Calibri"/>
              </a:rPr>
              <a:t>EVENMENTIEL</a:t>
            </a:r>
          </a:p>
        </p:txBody>
      </p:sp>
      <p:sp>
        <p:nvSpPr>
          <p:cNvPr id="8" name="Ellipse 8"/>
          <p:cNvSpPr/>
          <p:nvPr/>
        </p:nvSpPr>
        <p:spPr>
          <a:xfrm>
            <a:off x="8198343" y="4370828"/>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658DF"/>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IMMOBILIER</a:t>
            </a:r>
          </a:p>
        </p:txBody>
      </p:sp>
      <p:sp>
        <p:nvSpPr>
          <p:cNvPr id="9" name="ZoneTexte 9"/>
          <p:cNvSpPr txBox="1"/>
          <p:nvPr/>
        </p:nvSpPr>
        <p:spPr>
          <a:xfrm>
            <a:off x="1583164" y="1055872"/>
            <a:ext cx="7236445" cy="406927"/>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100">
                <a:solidFill>
                  <a:srgbClr val="000000"/>
                </a:solidFill>
                <a:latin typeface="Calibri"/>
              </a:rPr>
              <a:t>DEBOUCHES PROFESSIONNELS APRES </a:t>
            </a:r>
            <a:r>
              <a:rPr lang="fr-FR" sz="2100" b="1" u="sng">
                <a:solidFill>
                  <a:srgbClr val="000000"/>
                </a:solidFill>
                <a:effectLst>
                  <a:outerShdw dist="38096" dir="2700000">
                    <a:srgbClr val="000000"/>
                  </a:outerShdw>
                </a:effectLst>
                <a:latin typeface="Calibri"/>
              </a:rPr>
              <a:t>STMG</a:t>
            </a:r>
            <a:r>
              <a:rPr lang="fr-FR" sz="2100">
                <a:solidFill>
                  <a:srgbClr val="000000"/>
                </a:solidFill>
                <a:latin typeface="Calibri"/>
              </a:rPr>
              <a:t> ?</a:t>
            </a:r>
          </a:p>
        </p:txBody>
      </p:sp>
      <p:sp>
        <p:nvSpPr>
          <p:cNvPr id="10" name="Ellipse 8"/>
          <p:cNvSpPr/>
          <p:nvPr/>
        </p:nvSpPr>
        <p:spPr>
          <a:xfrm>
            <a:off x="9261147" y="2095775"/>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chemeClr val="accent4"/>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smtClean="0">
                <a:solidFill>
                  <a:srgbClr val="FFFFFF"/>
                </a:solidFill>
                <a:latin typeface="Calibri"/>
              </a:rPr>
              <a:t>…</a:t>
            </a:r>
            <a:endParaRPr lang="fr-FR" sz="1350" dirty="0">
              <a:solidFill>
                <a:srgbClr val="FFFFFF"/>
              </a:solidFill>
              <a:latin typeface="Calibri"/>
            </a:endParaRPr>
          </a:p>
        </p:txBody>
      </p:sp>
    </p:spTree>
    <p:extLst>
      <p:ext uri="{BB962C8B-B14F-4D97-AF65-F5344CB8AC3E}">
        <p14:creationId xmlns:p14="http://schemas.microsoft.com/office/powerpoint/2010/main" val="12342920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617953" y="1868394"/>
            <a:ext cx="1935143"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12701" cap="flat">
            <a:solidFill>
              <a:srgbClr val="E7E6E6"/>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AUTOMATISME</a:t>
            </a:r>
          </a:p>
        </p:txBody>
      </p:sp>
      <p:sp>
        <p:nvSpPr>
          <p:cNvPr id="3" name="Ellipse 2"/>
          <p:cNvSpPr/>
          <p:nvPr/>
        </p:nvSpPr>
        <p:spPr>
          <a:xfrm>
            <a:off x="7626791" y="2029919"/>
            <a:ext cx="2564566"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TELECOMMUNICATION</a:t>
            </a:r>
          </a:p>
          <a:p>
            <a:pPr algn="ctr" defTabSz="829544">
              <a:defRPr sz="1800" b="0" i="0" u="none" strike="noStrike" kern="0" cap="none" spc="0" baseline="0">
                <a:solidFill>
                  <a:srgbClr val="000000"/>
                </a:solidFill>
                <a:uFillTx/>
              </a:defRPr>
            </a:pPr>
            <a:r>
              <a:rPr lang="fr-FR" sz="1350">
                <a:solidFill>
                  <a:srgbClr val="FFFFFF"/>
                </a:solidFill>
                <a:latin typeface="Calibri"/>
              </a:rPr>
              <a:t>RESEAUX</a:t>
            </a:r>
          </a:p>
        </p:txBody>
      </p:sp>
      <p:sp>
        <p:nvSpPr>
          <p:cNvPr id="4" name="Ellipse 3"/>
          <p:cNvSpPr/>
          <p:nvPr/>
        </p:nvSpPr>
        <p:spPr>
          <a:xfrm>
            <a:off x="1867699" y="3742021"/>
            <a:ext cx="2072523" cy="206010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67171"/>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PRODUCTION </a:t>
            </a:r>
          </a:p>
        </p:txBody>
      </p:sp>
      <p:sp>
        <p:nvSpPr>
          <p:cNvPr id="5" name="Ellipse 4"/>
          <p:cNvSpPr/>
          <p:nvPr/>
        </p:nvSpPr>
        <p:spPr>
          <a:xfrm>
            <a:off x="5200142" y="4165861"/>
            <a:ext cx="2426640"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ELECTROTECHNIQUE</a:t>
            </a:r>
          </a:p>
        </p:txBody>
      </p:sp>
      <p:sp>
        <p:nvSpPr>
          <p:cNvPr id="6" name="Ellipse 5"/>
          <p:cNvSpPr/>
          <p:nvPr/>
        </p:nvSpPr>
        <p:spPr>
          <a:xfrm>
            <a:off x="5457345" y="1542804"/>
            <a:ext cx="2072523" cy="17395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AUDIOVISUEL</a:t>
            </a:r>
          </a:p>
          <a:p>
            <a:pPr algn="ctr" defTabSz="829544">
              <a:defRPr sz="1800" b="0" i="0" u="none" strike="noStrike" kern="0" cap="none" spc="0" baseline="0">
                <a:solidFill>
                  <a:srgbClr val="000000"/>
                </a:solidFill>
                <a:uFillTx/>
              </a:defRPr>
            </a:pPr>
            <a:r>
              <a:rPr lang="fr-FR" sz="1350">
                <a:solidFill>
                  <a:srgbClr val="FFFFFF"/>
                </a:solidFill>
                <a:latin typeface="Calibri"/>
              </a:rPr>
              <a:t>MONTAGE </a:t>
            </a:r>
          </a:p>
          <a:p>
            <a:pPr algn="ctr" defTabSz="829544">
              <a:defRPr sz="1800" b="0" i="0" u="none" strike="noStrike" kern="0" cap="none" spc="0" baseline="0">
                <a:solidFill>
                  <a:srgbClr val="000000"/>
                </a:solidFill>
                <a:uFillTx/>
              </a:defRPr>
            </a:pPr>
            <a:r>
              <a:rPr lang="fr-FR" sz="1350">
                <a:solidFill>
                  <a:srgbClr val="FFFFFF"/>
                </a:solidFill>
                <a:latin typeface="Calibri"/>
              </a:rPr>
              <a:t>SON</a:t>
            </a:r>
          </a:p>
        </p:txBody>
      </p:sp>
      <p:sp>
        <p:nvSpPr>
          <p:cNvPr id="7" name="Ellipse 7"/>
          <p:cNvSpPr/>
          <p:nvPr/>
        </p:nvSpPr>
        <p:spPr>
          <a:xfrm>
            <a:off x="3988684" y="2810223"/>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5B9BD5"/>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MAINTENANCE</a:t>
            </a:r>
          </a:p>
        </p:txBody>
      </p:sp>
      <p:sp>
        <p:nvSpPr>
          <p:cNvPr id="8" name="Ellipse 8"/>
          <p:cNvSpPr/>
          <p:nvPr/>
        </p:nvSpPr>
        <p:spPr>
          <a:xfrm>
            <a:off x="8198343" y="4370828"/>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658DF"/>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TECHNICO</a:t>
            </a:r>
          </a:p>
          <a:p>
            <a:pPr algn="ctr" defTabSz="829544">
              <a:defRPr sz="1800" b="0" i="0" u="none" strike="noStrike" kern="0" cap="none" spc="0" baseline="0">
                <a:solidFill>
                  <a:srgbClr val="000000"/>
                </a:solidFill>
                <a:uFillTx/>
              </a:defRPr>
            </a:pPr>
            <a:r>
              <a:rPr lang="fr-FR" sz="1350">
                <a:solidFill>
                  <a:srgbClr val="FFFFFF"/>
                </a:solidFill>
                <a:latin typeface="Calibri"/>
              </a:rPr>
              <a:t>COMMERCIAL</a:t>
            </a:r>
          </a:p>
        </p:txBody>
      </p:sp>
      <p:sp>
        <p:nvSpPr>
          <p:cNvPr id="9" name="ZoneTexte 9"/>
          <p:cNvSpPr txBox="1"/>
          <p:nvPr/>
        </p:nvSpPr>
        <p:spPr>
          <a:xfrm>
            <a:off x="1583164" y="1055872"/>
            <a:ext cx="7236445" cy="406927"/>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100">
                <a:solidFill>
                  <a:srgbClr val="000000"/>
                </a:solidFill>
                <a:latin typeface="Calibri"/>
              </a:rPr>
              <a:t>DEBOUCHES PROFESSIONNELS APRES </a:t>
            </a:r>
            <a:r>
              <a:rPr lang="fr-FR" sz="2100" b="1" u="sng">
                <a:solidFill>
                  <a:srgbClr val="000000"/>
                </a:solidFill>
                <a:effectLst>
                  <a:outerShdw dist="38096" dir="2700000">
                    <a:srgbClr val="000000"/>
                  </a:outerShdw>
                </a:effectLst>
                <a:latin typeface="Calibri"/>
              </a:rPr>
              <a:t>STI2D</a:t>
            </a:r>
            <a:r>
              <a:rPr lang="fr-FR" sz="2100">
                <a:solidFill>
                  <a:srgbClr val="000000"/>
                </a:solidFill>
                <a:latin typeface="Calibri"/>
              </a:rPr>
              <a:t> ?</a:t>
            </a:r>
          </a:p>
        </p:txBody>
      </p:sp>
      <p:sp>
        <p:nvSpPr>
          <p:cNvPr id="10" name="Ellipse 8"/>
          <p:cNvSpPr/>
          <p:nvPr/>
        </p:nvSpPr>
        <p:spPr>
          <a:xfrm>
            <a:off x="10191357" y="3524673"/>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chemeClr val="accent4"/>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smtClean="0">
                <a:solidFill>
                  <a:srgbClr val="FFFFFF"/>
                </a:solidFill>
                <a:latin typeface="Calibri"/>
              </a:rPr>
              <a:t>…</a:t>
            </a:r>
            <a:endParaRPr lang="fr-FR" sz="1350" dirty="0">
              <a:solidFill>
                <a:srgbClr val="FFFFFF"/>
              </a:solidFill>
              <a:latin typeface="Calibri"/>
            </a:endParaRPr>
          </a:p>
        </p:txBody>
      </p:sp>
    </p:spTree>
    <p:extLst>
      <p:ext uri="{BB962C8B-B14F-4D97-AF65-F5344CB8AC3E}">
        <p14:creationId xmlns:p14="http://schemas.microsoft.com/office/powerpoint/2010/main" val="2486929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617954" y="1868394"/>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12701" cap="flat">
            <a:solidFill>
              <a:srgbClr val="E7E6E6"/>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GRAPHISME</a:t>
            </a:r>
          </a:p>
        </p:txBody>
      </p:sp>
      <p:sp>
        <p:nvSpPr>
          <p:cNvPr id="3" name="Ellipse 2"/>
          <p:cNvSpPr/>
          <p:nvPr/>
        </p:nvSpPr>
        <p:spPr>
          <a:xfrm>
            <a:off x="1861486" y="4015467"/>
            <a:ext cx="2564566"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CULTURE ET PATRIMOINE</a:t>
            </a:r>
          </a:p>
        </p:txBody>
      </p:sp>
      <p:sp>
        <p:nvSpPr>
          <p:cNvPr id="4" name="Ellipse 4"/>
          <p:cNvSpPr/>
          <p:nvPr/>
        </p:nvSpPr>
        <p:spPr>
          <a:xfrm>
            <a:off x="5200142" y="4165861"/>
            <a:ext cx="2426640"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 </a:t>
            </a:r>
          </a:p>
          <a:p>
            <a:pPr algn="ctr" defTabSz="829544">
              <a:defRPr sz="1800" b="0" i="0" u="none" strike="noStrike" kern="0" cap="none" spc="0" baseline="0">
                <a:solidFill>
                  <a:srgbClr val="000000"/>
                </a:solidFill>
                <a:uFillTx/>
              </a:defRPr>
            </a:pPr>
            <a:endParaRPr lang="fr-FR" sz="1350">
              <a:solidFill>
                <a:srgbClr val="FFFFFF"/>
              </a:solidFill>
              <a:latin typeface="Calibri"/>
            </a:endParaRPr>
          </a:p>
          <a:p>
            <a:pPr algn="ctr" defTabSz="829544">
              <a:defRPr sz="1800" b="0" i="0" u="none" strike="noStrike" kern="0" cap="none" spc="0" baseline="0">
                <a:solidFill>
                  <a:srgbClr val="000000"/>
                </a:solidFill>
                <a:uFillTx/>
              </a:defRPr>
            </a:pPr>
            <a:r>
              <a:rPr lang="fr-FR" sz="1350">
                <a:solidFill>
                  <a:srgbClr val="FFFFFF"/>
                </a:solidFill>
                <a:latin typeface="Calibri"/>
              </a:rPr>
              <a:t>CINEMA D’ANIMATION </a:t>
            </a:r>
          </a:p>
        </p:txBody>
      </p:sp>
      <p:sp>
        <p:nvSpPr>
          <p:cNvPr id="5" name="Ellipse 5"/>
          <p:cNvSpPr/>
          <p:nvPr/>
        </p:nvSpPr>
        <p:spPr>
          <a:xfrm>
            <a:off x="5457345" y="1542804"/>
            <a:ext cx="2072523" cy="17395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ARCHITECTURE D’INTERIEUR</a:t>
            </a:r>
          </a:p>
        </p:txBody>
      </p:sp>
      <p:sp>
        <p:nvSpPr>
          <p:cNvPr id="6" name="Ellipse 7"/>
          <p:cNvSpPr/>
          <p:nvPr/>
        </p:nvSpPr>
        <p:spPr>
          <a:xfrm>
            <a:off x="3988684" y="2810223"/>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5B9BD5"/>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STYLISME </a:t>
            </a:r>
          </a:p>
        </p:txBody>
      </p:sp>
      <p:sp>
        <p:nvSpPr>
          <p:cNvPr id="7" name="Ellipse 8"/>
          <p:cNvSpPr/>
          <p:nvPr/>
        </p:nvSpPr>
        <p:spPr>
          <a:xfrm>
            <a:off x="7818129" y="3118367"/>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658DF"/>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MONDE DU </a:t>
            </a:r>
          </a:p>
          <a:p>
            <a:pPr algn="ctr" defTabSz="829544">
              <a:defRPr sz="1800" b="0" i="0" u="none" strike="noStrike" kern="0" cap="none" spc="0" baseline="0">
                <a:solidFill>
                  <a:srgbClr val="000000"/>
                </a:solidFill>
                <a:uFillTx/>
              </a:defRPr>
            </a:pPr>
            <a:r>
              <a:rPr lang="fr-FR" sz="1350">
                <a:solidFill>
                  <a:srgbClr val="FFFFFF"/>
                </a:solidFill>
                <a:latin typeface="Calibri"/>
              </a:rPr>
              <a:t>SPECTACLE</a:t>
            </a:r>
          </a:p>
        </p:txBody>
      </p:sp>
      <p:sp>
        <p:nvSpPr>
          <p:cNvPr id="8" name="ZoneTexte 9"/>
          <p:cNvSpPr txBox="1"/>
          <p:nvPr/>
        </p:nvSpPr>
        <p:spPr>
          <a:xfrm>
            <a:off x="1583164" y="1055872"/>
            <a:ext cx="7236445" cy="406927"/>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100">
                <a:solidFill>
                  <a:srgbClr val="000000"/>
                </a:solidFill>
                <a:latin typeface="Calibri"/>
              </a:rPr>
              <a:t>DEBOUCHES PROFESSIONNELS APRES </a:t>
            </a:r>
            <a:r>
              <a:rPr lang="fr-FR" sz="2100" b="1" u="sng">
                <a:solidFill>
                  <a:srgbClr val="000000"/>
                </a:solidFill>
                <a:effectLst>
                  <a:outerShdw dist="38096" dir="2700000">
                    <a:srgbClr val="000000"/>
                  </a:outerShdw>
                </a:effectLst>
                <a:latin typeface="Calibri"/>
              </a:rPr>
              <a:t>STD2A </a:t>
            </a:r>
            <a:r>
              <a:rPr lang="fr-FR" sz="2100">
                <a:solidFill>
                  <a:srgbClr val="000000"/>
                </a:solidFill>
                <a:latin typeface="Calibri"/>
              </a:rPr>
              <a:t>?</a:t>
            </a:r>
          </a:p>
        </p:txBody>
      </p:sp>
      <p:sp>
        <p:nvSpPr>
          <p:cNvPr id="9" name="Ellipse 8"/>
          <p:cNvSpPr/>
          <p:nvPr/>
        </p:nvSpPr>
        <p:spPr>
          <a:xfrm>
            <a:off x="9768886" y="2098796"/>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chemeClr val="accent4"/>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smtClean="0">
                <a:solidFill>
                  <a:srgbClr val="FFFFFF"/>
                </a:solidFill>
                <a:latin typeface="Calibri"/>
              </a:rPr>
              <a:t>…</a:t>
            </a:r>
            <a:endParaRPr lang="fr-FR" sz="1350" dirty="0">
              <a:solidFill>
                <a:srgbClr val="FFFFFF"/>
              </a:solidFill>
              <a:latin typeface="Calibri"/>
            </a:endParaRPr>
          </a:p>
        </p:txBody>
      </p:sp>
    </p:spTree>
    <p:extLst>
      <p:ext uri="{BB962C8B-B14F-4D97-AF65-F5344CB8AC3E}">
        <p14:creationId xmlns:p14="http://schemas.microsoft.com/office/powerpoint/2010/main" val="1182789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641563" y="1701891"/>
            <a:ext cx="2251452"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12701" cap="flat">
            <a:solidFill>
              <a:srgbClr val="E7E6E6"/>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AGROALIMENTAIRE </a:t>
            </a:r>
          </a:p>
        </p:txBody>
      </p:sp>
      <p:sp>
        <p:nvSpPr>
          <p:cNvPr id="3" name="Ellipse 2"/>
          <p:cNvSpPr/>
          <p:nvPr/>
        </p:nvSpPr>
        <p:spPr>
          <a:xfrm>
            <a:off x="1861486" y="4015467"/>
            <a:ext cx="2564566"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BIOLOGIE</a:t>
            </a:r>
          </a:p>
          <a:p>
            <a:pPr algn="ctr" defTabSz="829544">
              <a:defRPr sz="1800" b="0" i="0" u="none" strike="noStrike" kern="0" cap="none" spc="0" baseline="0">
                <a:solidFill>
                  <a:srgbClr val="000000"/>
                </a:solidFill>
                <a:uFillTx/>
              </a:defRPr>
            </a:pPr>
            <a:r>
              <a:rPr lang="fr-FR" sz="1350">
                <a:solidFill>
                  <a:srgbClr val="FFFFFF"/>
                </a:solidFill>
                <a:latin typeface="Calibri"/>
              </a:rPr>
              <a:t>(santé, environnement, analyse de bio médicale…) </a:t>
            </a:r>
          </a:p>
        </p:txBody>
      </p:sp>
      <p:sp>
        <p:nvSpPr>
          <p:cNvPr id="4" name="Ellipse 4"/>
          <p:cNvSpPr/>
          <p:nvPr/>
        </p:nvSpPr>
        <p:spPr>
          <a:xfrm>
            <a:off x="5200142" y="4165861"/>
            <a:ext cx="2426640"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 </a:t>
            </a:r>
          </a:p>
          <a:p>
            <a:pPr algn="ctr" defTabSz="829544">
              <a:defRPr sz="1800" b="0" i="0" u="none" strike="noStrike" kern="0" cap="none" spc="0" baseline="0">
                <a:solidFill>
                  <a:srgbClr val="000000"/>
                </a:solidFill>
                <a:uFillTx/>
              </a:defRPr>
            </a:pPr>
            <a:r>
              <a:rPr lang="fr-FR" sz="1350">
                <a:solidFill>
                  <a:srgbClr val="FFFFFF"/>
                </a:solidFill>
                <a:latin typeface="Calibri"/>
              </a:rPr>
              <a:t>PHYSIQUE</a:t>
            </a:r>
          </a:p>
        </p:txBody>
      </p:sp>
      <p:sp>
        <p:nvSpPr>
          <p:cNvPr id="5" name="Ellipse 5"/>
          <p:cNvSpPr/>
          <p:nvPr/>
        </p:nvSpPr>
        <p:spPr>
          <a:xfrm>
            <a:off x="5457345" y="1542804"/>
            <a:ext cx="2072523" cy="17395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CHIMIE</a:t>
            </a:r>
          </a:p>
          <a:p>
            <a:pPr algn="ctr" defTabSz="829544">
              <a:defRPr sz="1800" b="0" i="0" u="none" strike="noStrike" kern="0" cap="none" spc="0" baseline="0">
                <a:solidFill>
                  <a:srgbClr val="000000"/>
                </a:solidFill>
                <a:uFillTx/>
              </a:defRPr>
            </a:pPr>
            <a:r>
              <a:rPr lang="fr-FR" sz="1350">
                <a:solidFill>
                  <a:srgbClr val="FFFFFF"/>
                </a:solidFill>
                <a:latin typeface="Calibri"/>
              </a:rPr>
              <a:t>(cosmétique, pharmacie, </a:t>
            </a:r>
          </a:p>
        </p:txBody>
      </p:sp>
      <p:sp>
        <p:nvSpPr>
          <p:cNvPr id="6" name="Ellipse 7"/>
          <p:cNvSpPr/>
          <p:nvPr/>
        </p:nvSpPr>
        <p:spPr>
          <a:xfrm>
            <a:off x="3988684" y="2810223"/>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5B9BD5"/>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 RECHERCHE</a:t>
            </a:r>
          </a:p>
        </p:txBody>
      </p:sp>
      <p:sp>
        <p:nvSpPr>
          <p:cNvPr id="7" name="Ellipse 8"/>
          <p:cNvSpPr/>
          <p:nvPr/>
        </p:nvSpPr>
        <p:spPr>
          <a:xfrm>
            <a:off x="7818129" y="3118367"/>
            <a:ext cx="2072523"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658DF"/>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ENVIRONNEMENT</a:t>
            </a:r>
          </a:p>
          <a:p>
            <a:pPr algn="ctr" defTabSz="829544">
              <a:defRPr sz="1800" b="0" i="0" u="none" strike="noStrike" kern="0" cap="none" spc="0" baseline="0">
                <a:solidFill>
                  <a:srgbClr val="000000"/>
                </a:solidFill>
                <a:uFillTx/>
              </a:defRPr>
            </a:pPr>
            <a:r>
              <a:rPr lang="fr-FR" sz="1350">
                <a:solidFill>
                  <a:srgbClr val="FFFFFF"/>
                </a:solidFill>
                <a:latin typeface="Calibri"/>
              </a:rPr>
              <a:t>(gestion des déchets, métiers de l’eau…)</a:t>
            </a:r>
          </a:p>
          <a:p>
            <a:pPr algn="ctr" defTabSz="829544">
              <a:defRPr sz="1800" b="0" i="0" u="none" strike="noStrike" kern="0" cap="none" spc="0" baseline="0">
                <a:solidFill>
                  <a:srgbClr val="000000"/>
                </a:solidFill>
                <a:uFillTx/>
              </a:defRPr>
            </a:pPr>
            <a:endParaRPr lang="fr-FR" sz="1350">
              <a:solidFill>
                <a:srgbClr val="FFFFFF"/>
              </a:solidFill>
              <a:latin typeface="Calibri"/>
            </a:endParaRPr>
          </a:p>
        </p:txBody>
      </p:sp>
      <p:sp>
        <p:nvSpPr>
          <p:cNvPr id="8" name="ZoneTexte 9"/>
          <p:cNvSpPr txBox="1"/>
          <p:nvPr/>
        </p:nvSpPr>
        <p:spPr>
          <a:xfrm>
            <a:off x="1583164" y="1055872"/>
            <a:ext cx="7236445" cy="406927"/>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100">
                <a:solidFill>
                  <a:srgbClr val="000000"/>
                </a:solidFill>
                <a:latin typeface="Calibri"/>
              </a:rPr>
              <a:t>DEBOUCHES PROFESSIONNELS APRES </a:t>
            </a:r>
            <a:r>
              <a:rPr lang="fr-FR" sz="2100" b="1" u="sng">
                <a:solidFill>
                  <a:srgbClr val="000000"/>
                </a:solidFill>
                <a:effectLst>
                  <a:outerShdw dist="38096" dir="2700000">
                    <a:srgbClr val="000000"/>
                  </a:outerShdw>
                </a:effectLst>
                <a:latin typeface="Calibri"/>
              </a:rPr>
              <a:t>STL</a:t>
            </a:r>
            <a:r>
              <a:rPr lang="fr-FR" sz="2100">
                <a:solidFill>
                  <a:srgbClr val="000000"/>
                </a:solidFill>
                <a:latin typeface="Calibri"/>
              </a:rPr>
              <a:t> ?</a:t>
            </a:r>
          </a:p>
        </p:txBody>
      </p:sp>
      <p:sp>
        <p:nvSpPr>
          <p:cNvPr id="9" name="Ellipse 8"/>
          <p:cNvSpPr/>
          <p:nvPr/>
        </p:nvSpPr>
        <p:spPr>
          <a:xfrm>
            <a:off x="10081999" y="2225738"/>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chemeClr val="accent4"/>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smtClean="0">
                <a:solidFill>
                  <a:srgbClr val="FFFFFF"/>
                </a:solidFill>
                <a:latin typeface="Calibri"/>
              </a:rPr>
              <a:t>…</a:t>
            </a:r>
            <a:endParaRPr lang="fr-FR" sz="1350" dirty="0">
              <a:solidFill>
                <a:srgbClr val="FFFFFF"/>
              </a:solidFill>
              <a:latin typeface="Calibri"/>
            </a:endParaRPr>
          </a:p>
        </p:txBody>
      </p:sp>
    </p:spTree>
    <p:extLst>
      <p:ext uri="{BB962C8B-B14F-4D97-AF65-F5344CB8AC3E}">
        <p14:creationId xmlns:p14="http://schemas.microsoft.com/office/powerpoint/2010/main" val="1322722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641563" y="1701891"/>
            <a:ext cx="2251452"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12701" cap="flat">
            <a:solidFill>
              <a:srgbClr val="E7E6E6"/>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 ENVIRONNEMENT ET GESTION DES MILIEUX NATURELS</a:t>
            </a:r>
          </a:p>
        </p:txBody>
      </p:sp>
      <p:sp>
        <p:nvSpPr>
          <p:cNvPr id="3" name="Ellipse 2"/>
          <p:cNvSpPr/>
          <p:nvPr/>
        </p:nvSpPr>
        <p:spPr>
          <a:xfrm>
            <a:off x="1861486" y="4015467"/>
            <a:ext cx="2564566"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AGRICULTURE ET AGRONOMIE</a:t>
            </a:r>
          </a:p>
        </p:txBody>
      </p:sp>
      <p:sp>
        <p:nvSpPr>
          <p:cNvPr id="4" name="Ellipse 4"/>
          <p:cNvSpPr/>
          <p:nvPr/>
        </p:nvSpPr>
        <p:spPr>
          <a:xfrm>
            <a:off x="5179752" y="4231717"/>
            <a:ext cx="2426640"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AGRICULTURE / PRODUCTION </a:t>
            </a:r>
          </a:p>
        </p:txBody>
      </p:sp>
      <p:sp>
        <p:nvSpPr>
          <p:cNvPr id="5" name="Ellipse 5"/>
          <p:cNvSpPr/>
          <p:nvPr/>
        </p:nvSpPr>
        <p:spPr>
          <a:xfrm>
            <a:off x="5457345" y="1542804"/>
            <a:ext cx="2072523" cy="17395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ANIMALIER</a:t>
            </a:r>
          </a:p>
        </p:txBody>
      </p:sp>
      <p:sp>
        <p:nvSpPr>
          <p:cNvPr id="6" name="Ellipse 7"/>
          <p:cNvSpPr/>
          <p:nvPr/>
        </p:nvSpPr>
        <p:spPr>
          <a:xfrm>
            <a:off x="3988684" y="2810223"/>
            <a:ext cx="1876025"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5B9BD5"/>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 AMENAGEMENT DU TERRITOIRE/ PAYSAGE </a:t>
            </a:r>
          </a:p>
        </p:txBody>
      </p:sp>
      <p:sp>
        <p:nvSpPr>
          <p:cNvPr id="7" name="Ellipse 8"/>
          <p:cNvSpPr/>
          <p:nvPr/>
        </p:nvSpPr>
        <p:spPr>
          <a:xfrm>
            <a:off x="7431886" y="2819380"/>
            <a:ext cx="2284268"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658DF"/>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AGROALIMENTAIRE</a:t>
            </a:r>
          </a:p>
        </p:txBody>
      </p:sp>
      <p:sp>
        <p:nvSpPr>
          <p:cNvPr id="8" name="ZoneTexte 9"/>
          <p:cNvSpPr txBox="1"/>
          <p:nvPr/>
        </p:nvSpPr>
        <p:spPr>
          <a:xfrm>
            <a:off x="1583164" y="1055872"/>
            <a:ext cx="7236445" cy="406927"/>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100">
                <a:solidFill>
                  <a:srgbClr val="000000"/>
                </a:solidFill>
                <a:latin typeface="Calibri"/>
              </a:rPr>
              <a:t>DEBOUCHES PROFESSIONNELS APRES </a:t>
            </a:r>
            <a:r>
              <a:rPr lang="fr-FR" sz="2100" b="1" u="sng">
                <a:solidFill>
                  <a:srgbClr val="000000"/>
                </a:solidFill>
                <a:effectLst>
                  <a:outerShdw dist="38096" dir="2700000">
                    <a:srgbClr val="000000"/>
                  </a:outerShdw>
                </a:effectLst>
                <a:latin typeface="Calibri"/>
              </a:rPr>
              <a:t>STAV</a:t>
            </a:r>
            <a:r>
              <a:rPr lang="fr-FR" sz="2100">
                <a:solidFill>
                  <a:srgbClr val="000000"/>
                </a:solidFill>
                <a:latin typeface="Calibri"/>
              </a:rPr>
              <a:t> ?</a:t>
            </a:r>
          </a:p>
        </p:txBody>
      </p:sp>
      <p:sp>
        <p:nvSpPr>
          <p:cNvPr id="9" name="Ellipse 8"/>
          <p:cNvSpPr/>
          <p:nvPr/>
        </p:nvSpPr>
        <p:spPr>
          <a:xfrm>
            <a:off x="9888164" y="2225738"/>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chemeClr val="accent4"/>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smtClean="0">
                <a:solidFill>
                  <a:srgbClr val="FFFFFF"/>
                </a:solidFill>
                <a:latin typeface="Calibri"/>
              </a:rPr>
              <a:t>…</a:t>
            </a:r>
            <a:endParaRPr lang="fr-FR" sz="1350" dirty="0">
              <a:solidFill>
                <a:srgbClr val="FFFFFF"/>
              </a:solidFill>
              <a:latin typeface="Calibri"/>
            </a:endParaRPr>
          </a:p>
        </p:txBody>
      </p:sp>
    </p:spTree>
    <p:extLst>
      <p:ext uri="{BB962C8B-B14F-4D97-AF65-F5344CB8AC3E}">
        <p14:creationId xmlns:p14="http://schemas.microsoft.com/office/powerpoint/2010/main" val="642109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que 15" descr="Adresse de courrier avec un remplissage uni">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2402960" y="1697677"/>
            <a:ext cx="829527" cy="829527"/>
          </a:xfrm>
          <a:prstGeom prst="rect">
            <a:avLst/>
          </a:prstGeom>
          <a:noFill/>
          <a:ln cap="flat">
            <a:noFill/>
          </a:ln>
        </p:spPr>
      </p:pic>
      <p:sp>
        <p:nvSpPr>
          <p:cNvPr id="3" name="Rectangle 2"/>
          <p:cNvSpPr/>
          <p:nvPr/>
        </p:nvSpPr>
        <p:spPr>
          <a:xfrm>
            <a:off x="3351283" y="1697677"/>
            <a:ext cx="6121868" cy="1340453"/>
          </a:xfrm>
          <a:prstGeom prst="rect">
            <a:avLst/>
          </a:prstGeom>
          <a:noFill/>
          <a:ln w="9528" cap="flat">
            <a:solidFill>
              <a:srgbClr val="000000"/>
            </a:solidFill>
            <a:prstDash val="solid"/>
            <a:miter/>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722" b="1">
                <a:solidFill>
                  <a:srgbClr val="000000"/>
                </a:solidFill>
                <a:latin typeface="Trebuchet MS"/>
              </a:rPr>
              <a:t>sarah.dang-van-truc@ac-lyon.fr</a:t>
            </a:r>
          </a:p>
          <a:p>
            <a:pPr defTabSz="829544">
              <a:defRPr sz="1800" b="0" i="0" u="none" strike="noStrike" kern="0" cap="none" spc="0" baseline="0">
                <a:solidFill>
                  <a:srgbClr val="000000"/>
                </a:solidFill>
                <a:uFillTx/>
              </a:defRPr>
            </a:pPr>
            <a:r>
              <a:rPr lang="fr-FR" sz="2722" b="1">
                <a:solidFill>
                  <a:srgbClr val="000000"/>
                </a:solidFill>
                <a:latin typeface="Trebuchet MS"/>
              </a:rPr>
              <a:t>sarah.dang-van-truc@laclasse.com</a:t>
            </a:r>
          </a:p>
          <a:p>
            <a:pPr defTabSz="829544">
              <a:defRPr sz="1800" b="0" i="0" u="none" strike="noStrike" kern="0" cap="none" spc="0" baseline="0">
                <a:solidFill>
                  <a:srgbClr val="000000"/>
                </a:solidFill>
                <a:uFillTx/>
              </a:defRPr>
            </a:pPr>
            <a:endParaRPr lang="fr-FR" sz="2722" b="1">
              <a:solidFill>
                <a:srgbClr val="000000"/>
              </a:solidFill>
              <a:latin typeface="Trebuchet MS"/>
            </a:endParaRPr>
          </a:p>
        </p:txBody>
      </p:sp>
      <p:pic>
        <p:nvPicPr>
          <p:cNvPr id="4" name="Graphique 6" descr="Téléphone avec un remplissage uni">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2402960" y="4155035"/>
            <a:ext cx="829527" cy="829527"/>
          </a:xfrm>
          <a:prstGeom prst="rect">
            <a:avLst/>
          </a:prstGeom>
          <a:noFill/>
          <a:ln cap="flat">
            <a:noFill/>
          </a:ln>
        </p:spPr>
      </p:pic>
      <p:sp>
        <p:nvSpPr>
          <p:cNvPr id="5" name="ZoneTexte 4"/>
          <p:cNvSpPr txBox="1"/>
          <p:nvPr/>
        </p:nvSpPr>
        <p:spPr>
          <a:xfrm>
            <a:off x="3363710" y="4155035"/>
            <a:ext cx="6097024" cy="1340453"/>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722" b="1">
                <a:solidFill>
                  <a:srgbClr val="000000"/>
                </a:solidFill>
                <a:latin typeface="Trebuchet MS"/>
              </a:rPr>
              <a:t>- CIO DE SAINT PRIEST</a:t>
            </a:r>
          </a:p>
          <a:p>
            <a:pPr defTabSz="829544">
              <a:defRPr sz="1800" b="0" i="0" u="none" strike="noStrike" kern="0" cap="none" spc="0" baseline="0">
                <a:solidFill>
                  <a:srgbClr val="000000"/>
                </a:solidFill>
                <a:uFillTx/>
              </a:defRPr>
            </a:pPr>
            <a:r>
              <a:rPr lang="fr-FR" sz="2722" b="1">
                <a:solidFill>
                  <a:srgbClr val="000000"/>
                </a:solidFill>
                <a:latin typeface="Trebuchet MS"/>
              </a:rPr>
              <a:t>04 78 20 89 83</a:t>
            </a:r>
          </a:p>
          <a:p>
            <a:pPr defTabSz="829544">
              <a:defRPr sz="1800" b="0" i="0" u="none" strike="noStrike" kern="0" cap="none" spc="0" baseline="0">
                <a:solidFill>
                  <a:srgbClr val="000000"/>
                </a:solidFill>
                <a:uFillTx/>
              </a:defRPr>
            </a:pPr>
            <a:endParaRPr lang="fr-FR" sz="2722" b="1">
              <a:solidFill>
                <a:srgbClr val="000000"/>
              </a:solidFill>
              <a:latin typeface="Trebuchet MS"/>
            </a:endParaRPr>
          </a:p>
        </p:txBody>
      </p:sp>
    </p:spTree>
    <p:extLst>
      <p:ext uri="{BB962C8B-B14F-4D97-AF65-F5344CB8AC3E}">
        <p14:creationId xmlns:p14="http://schemas.microsoft.com/office/powerpoint/2010/main" val="3972098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641563" y="1701891"/>
            <a:ext cx="2251452"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12701" cap="flat">
            <a:solidFill>
              <a:srgbClr val="E7E6E6"/>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 RESTAURATION </a:t>
            </a:r>
          </a:p>
        </p:txBody>
      </p:sp>
      <p:sp>
        <p:nvSpPr>
          <p:cNvPr id="3" name="Ellipse 2"/>
          <p:cNvSpPr/>
          <p:nvPr/>
        </p:nvSpPr>
        <p:spPr>
          <a:xfrm>
            <a:off x="1861486" y="4015467"/>
            <a:ext cx="2564566"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SERVICE ET SALLE </a:t>
            </a:r>
          </a:p>
        </p:txBody>
      </p:sp>
      <p:sp>
        <p:nvSpPr>
          <p:cNvPr id="4" name="Ellipse 4"/>
          <p:cNvSpPr/>
          <p:nvPr/>
        </p:nvSpPr>
        <p:spPr>
          <a:xfrm>
            <a:off x="4714312" y="3460763"/>
            <a:ext cx="2426640"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 TOURISME</a:t>
            </a:r>
          </a:p>
        </p:txBody>
      </p:sp>
      <p:sp>
        <p:nvSpPr>
          <p:cNvPr id="5" name="Ellipse 5"/>
          <p:cNvSpPr/>
          <p:nvPr/>
        </p:nvSpPr>
        <p:spPr>
          <a:xfrm>
            <a:off x="5457345" y="1542804"/>
            <a:ext cx="2072523" cy="17395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EVENEMENTIEL</a:t>
            </a:r>
          </a:p>
        </p:txBody>
      </p:sp>
      <p:sp>
        <p:nvSpPr>
          <p:cNvPr id="6" name="Ellipse 8"/>
          <p:cNvSpPr/>
          <p:nvPr/>
        </p:nvSpPr>
        <p:spPr>
          <a:xfrm>
            <a:off x="7140953" y="4252056"/>
            <a:ext cx="2072523"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658DF"/>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HOTELLERIE</a:t>
            </a:r>
          </a:p>
        </p:txBody>
      </p:sp>
      <p:sp>
        <p:nvSpPr>
          <p:cNvPr id="7" name="ZoneTexte 9"/>
          <p:cNvSpPr txBox="1"/>
          <p:nvPr/>
        </p:nvSpPr>
        <p:spPr>
          <a:xfrm>
            <a:off x="1583164" y="1055872"/>
            <a:ext cx="7236445" cy="406927"/>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100">
                <a:solidFill>
                  <a:srgbClr val="000000"/>
                </a:solidFill>
                <a:latin typeface="Calibri"/>
              </a:rPr>
              <a:t>DEBOUCHES PROFESSIONNELS APRES </a:t>
            </a:r>
            <a:r>
              <a:rPr lang="fr-FR" sz="2100" b="1" u="sng">
                <a:solidFill>
                  <a:srgbClr val="000000"/>
                </a:solidFill>
                <a:effectLst>
                  <a:outerShdw dist="38096" dir="2700000">
                    <a:srgbClr val="000000"/>
                  </a:outerShdw>
                </a:effectLst>
                <a:latin typeface="Calibri"/>
              </a:rPr>
              <a:t>STHR</a:t>
            </a:r>
            <a:r>
              <a:rPr lang="fr-FR" sz="2100">
                <a:solidFill>
                  <a:srgbClr val="000000"/>
                </a:solidFill>
                <a:latin typeface="Calibri"/>
              </a:rPr>
              <a:t> ?</a:t>
            </a:r>
          </a:p>
        </p:txBody>
      </p:sp>
      <p:sp>
        <p:nvSpPr>
          <p:cNvPr id="8" name="Ellipse 8"/>
          <p:cNvSpPr/>
          <p:nvPr/>
        </p:nvSpPr>
        <p:spPr>
          <a:xfrm>
            <a:off x="8177214" y="2390007"/>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chemeClr val="accent4"/>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smtClean="0">
                <a:solidFill>
                  <a:srgbClr val="FFFFFF"/>
                </a:solidFill>
                <a:latin typeface="Calibri"/>
              </a:rPr>
              <a:t>…</a:t>
            </a:r>
            <a:endParaRPr lang="fr-FR" sz="1350" dirty="0">
              <a:solidFill>
                <a:srgbClr val="FFFFFF"/>
              </a:solidFill>
              <a:latin typeface="Calibri"/>
            </a:endParaRPr>
          </a:p>
        </p:txBody>
      </p:sp>
    </p:spTree>
    <p:extLst>
      <p:ext uri="{BB962C8B-B14F-4D97-AF65-F5344CB8AC3E}">
        <p14:creationId xmlns:p14="http://schemas.microsoft.com/office/powerpoint/2010/main" val="2800715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599654" y="1781161"/>
            <a:ext cx="2251452"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12701" cap="flat">
            <a:solidFill>
              <a:srgbClr val="E7E6E6"/>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MUSIQUE</a:t>
            </a:r>
          </a:p>
        </p:txBody>
      </p:sp>
      <p:sp>
        <p:nvSpPr>
          <p:cNvPr id="3" name="Ellipse 2"/>
          <p:cNvSpPr/>
          <p:nvPr/>
        </p:nvSpPr>
        <p:spPr>
          <a:xfrm>
            <a:off x="1861486" y="4015467"/>
            <a:ext cx="2564566" cy="191596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THEATRE</a:t>
            </a:r>
          </a:p>
        </p:txBody>
      </p:sp>
      <p:sp>
        <p:nvSpPr>
          <p:cNvPr id="4" name="Ellipse 4"/>
          <p:cNvSpPr/>
          <p:nvPr/>
        </p:nvSpPr>
        <p:spPr>
          <a:xfrm>
            <a:off x="4617532" y="2631235"/>
            <a:ext cx="2426640" cy="18388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DANSE</a:t>
            </a:r>
          </a:p>
        </p:txBody>
      </p:sp>
      <p:sp>
        <p:nvSpPr>
          <p:cNvPr id="5" name="ZoneTexte 9"/>
          <p:cNvSpPr txBox="1"/>
          <p:nvPr/>
        </p:nvSpPr>
        <p:spPr>
          <a:xfrm>
            <a:off x="1583164" y="1055872"/>
            <a:ext cx="7236445" cy="406927"/>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100">
                <a:solidFill>
                  <a:srgbClr val="000000"/>
                </a:solidFill>
                <a:latin typeface="Calibri"/>
              </a:rPr>
              <a:t>DEBOUCHES PROFESSIONNELS APRES </a:t>
            </a:r>
            <a:r>
              <a:rPr lang="fr-FR" sz="2100" b="1" u="sng">
                <a:solidFill>
                  <a:srgbClr val="000000"/>
                </a:solidFill>
                <a:effectLst>
                  <a:outerShdw dist="38096" dir="2700000">
                    <a:srgbClr val="000000"/>
                  </a:outerShdw>
                </a:effectLst>
                <a:latin typeface="Calibri"/>
              </a:rPr>
              <a:t>S2TMD</a:t>
            </a:r>
            <a:r>
              <a:rPr lang="fr-FR" sz="2100">
                <a:solidFill>
                  <a:srgbClr val="000000"/>
                </a:solidFill>
                <a:latin typeface="Calibri"/>
              </a:rPr>
              <a:t> ?</a:t>
            </a:r>
          </a:p>
        </p:txBody>
      </p:sp>
      <p:sp>
        <p:nvSpPr>
          <p:cNvPr id="6" name="Ellipse 8"/>
          <p:cNvSpPr/>
          <p:nvPr/>
        </p:nvSpPr>
        <p:spPr>
          <a:xfrm>
            <a:off x="6930893" y="4015467"/>
            <a:ext cx="1759410" cy="156060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chemeClr val="accent4"/>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smtClean="0">
                <a:solidFill>
                  <a:srgbClr val="FFFFFF"/>
                </a:solidFill>
                <a:latin typeface="Calibri"/>
              </a:rPr>
              <a:t>…</a:t>
            </a:r>
            <a:endParaRPr lang="fr-FR" sz="1350" dirty="0">
              <a:solidFill>
                <a:srgbClr val="FFFFFF"/>
              </a:solidFill>
              <a:latin typeface="Calibri"/>
            </a:endParaRPr>
          </a:p>
        </p:txBody>
      </p:sp>
    </p:spTree>
    <p:extLst>
      <p:ext uri="{BB962C8B-B14F-4D97-AF65-F5344CB8AC3E}">
        <p14:creationId xmlns:p14="http://schemas.microsoft.com/office/powerpoint/2010/main" val="1605079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709423" y="2251627"/>
            <a:ext cx="6094262" cy="1469013"/>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4501" b="1">
                <a:solidFill>
                  <a:srgbClr val="000000"/>
                </a:solidFill>
                <a:latin typeface="Constantia" pitchFamily="18"/>
              </a:rPr>
              <a:t>S’orienter en voie professionnelle</a:t>
            </a:r>
            <a:endParaRPr lang="fr-FR" sz="1350">
              <a:solidFill>
                <a:srgbClr val="000000"/>
              </a:solidFill>
              <a:latin typeface="Constantia" pitchFamily="18"/>
            </a:endParaRPr>
          </a:p>
        </p:txBody>
      </p:sp>
    </p:spTree>
    <p:extLst>
      <p:ext uri="{BB962C8B-B14F-4D97-AF65-F5344CB8AC3E}">
        <p14:creationId xmlns:p14="http://schemas.microsoft.com/office/powerpoint/2010/main" val="24468826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4">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1494537" y="335055"/>
            <a:ext cx="9099821" cy="6525616"/>
          </a:xfrm>
          <a:prstGeom prst="rect">
            <a:avLst/>
          </a:prstGeom>
          <a:noFill/>
          <a:ln cap="flat">
            <a:noFill/>
          </a:ln>
        </p:spPr>
      </p:pic>
      <p:sp>
        <p:nvSpPr>
          <p:cNvPr id="3" name="ZoneTexte 15"/>
          <p:cNvSpPr txBox="1"/>
          <p:nvPr/>
        </p:nvSpPr>
        <p:spPr>
          <a:xfrm>
            <a:off x="3472908" y="0"/>
            <a:ext cx="5143068" cy="335049"/>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633" b="1">
                <a:solidFill>
                  <a:srgbClr val="000000"/>
                </a:solidFill>
                <a:effectLst>
                  <a:outerShdw dist="38096" dir="2700000">
                    <a:srgbClr val="000000"/>
                  </a:outerShdw>
                </a:effectLst>
                <a:latin typeface="Trebuchet MS"/>
              </a:rPr>
              <a:t>                    </a:t>
            </a:r>
            <a:r>
              <a:rPr lang="fr-FR" sz="1633" b="1" u="sng">
                <a:solidFill>
                  <a:srgbClr val="000000"/>
                </a:solidFill>
                <a:effectLst>
                  <a:outerShdw dist="38096" dir="2700000">
                    <a:srgbClr val="000000"/>
                  </a:outerShdw>
                </a:effectLst>
                <a:latin typeface="Trebuchet MS"/>
              </a:rPr>
              <a:t> A CHACUN SA VOIE…</a:t>
            </a:r>
          </a:p>
        </p:txBody>
      </p:sp>
    </p:spTree>
    <p:extLst>
      <p:ext uri="{BB962C8B-B14F-4D97-AF65-F5344CB8AC3E}">
        <p14:creationId xmlns:p14="http://schemas.microsoft.com/office/powerpoint/2010/main" val="17280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p:nvPr/>
        </p:nvSpPr>
        <p:spPr>
          <a:xfrm>
            <a:off x="2854678" y="260290"/>
            <a:ext cx="6318449" cy="650542"/>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81650" tIns="40820" rIns="81650" bIns="40820" anchor="t" anchorCtr="1" compatLnSpc="0">
            <a:spAutoFit/>
          </a:bodyPr>
          <a:lstStyle/>
          <a:p>
            <a:pPr algn="ctr" defTabSz="829544">
              <a:spcBef>
                <a:spcPts val="816"/>
              </a:spcBef>
              <a:defRPr sz="1990" b="0" i="0" u="none" strike="noStrike" kern="0" cap="none" spc="0" baseline="0">
                <a:solidFill>
                  <a:srgbClr val="000000"/>
                </a:solidFill>
                <a:uFillTx/>
              </a:defRPr>
            </a:pPr>
            <a:r>
              <a:rPr lang="fr-FR" sz="3629" b="1">
                <a:solidFill>
                  <a:srgbClr val="000000"/>
                </a:solidFill>
                <a:latin typeface="Calibri" pitchFamily="34"/>
                <a:ea typeface="Arial Unicode MS" pitchFamily="1"/>
                <a:cs typeface="Arial Unicode MS" pitchFamily="34"/>
              </a:rPr>
              <a:t>Deux parcours de formation</a:t>
            </a:r>
          </a:p>
        </p:txBody>
      </p:sp>
      <p:grpSp>
        <p:nvGrpSpPr>
          <p:cNvPr id="3" name="Group 44"/>
          <p:cNvGrpSpPr/>
          <p:nvPr/>
        </p:nvGrpSpPr>
        <p:grpSpPr>
          <a:xfrm>
            <a:off x="2656771" y="590142"/>
            <a:ext cx="702161" cy="340953"/>
            <a:chOff x="1249198" y="650522"/>
            <a:chExt cx="774003" cy="375837"/>
          </a:xfrm>
        </p:grpSpPr>
        <p:sp>
          <p:nvSpPr>
            <p:cNvPr id="4" name="AutoShape 45"/>
            <p:cNvSpPr/>
            <p:nvPr/>
          </p:nvSpPr>
          <p:spPr>
            <a:xfrm rot="5400013">
              <a:off x="1767059" y="900538"/>
              <a:ext cx="152284" cy="99358"/>
            </a:xfrm>
            <a:custGeom>
              <a:avLst>
                <a:gd name="f0" fmla="val 10800"/>
              </a:avLst>
              <a:gdLst>
                <a:gd name="f1" fmla="val 10800000"/>
                <a:gd name="f2" fmla="val 5400000"/>
                <a:gd name="f3" fmla="val 180"/>
                <a:gd name="f4" fmla="val w"/>
                <a:gd name="f5" fmla="val h"/>
                <a:gd name="f6" fmla="val 0"/>
                <a:gd name="f7" fmla="val 21600"/>
                <a:gd name="f8" fmla="val -2147483647"/>
                <a:gd name="f9" fmla="val 2147483647"/>
                <a:gd name="f10" fmla="+- 0 0 0"/>
                <a:gd name="f11" fmla="*/ f4 1 21600"/>
                <a:gd name="f12" fmla="*/ f5 1 21600"/>
                <a:gd name="f13" fmla="+- f7 0 f6"/>
                <a:gd name="f14" fmla="pin 0 f0 21600"/>
                <a:gd name="f15" fmla="*/ f10 f1 1"/>
                <a:gd name="f16" fmla="val f14"/>
                <a:gd name="f17" fmla="*/ f13 1 21600"/>
                <a:gd name="f18" fmla="*/ f14 f11 1"/>
                <a:gd name="f19" fmla="*/ f15 1 f3"/>
                <a:gd name="f20" fmla="*/ f16 1 2"/>
                <a:gd name="f21" fmla="+- 21600 0 f16"/>
                <a:gd name="f22" fmla="*/ 18000 f17 1"/>
                <a:gd name="f23" fmla="*/ 10800 f17 1"/>
                <a:gd name="f24" fmla="*/ 0 f17 1"/>
                <a:gd name="f25" fmla="*/ 21600 f17 1"/>
                <a:gd name="f26" fmla="*/ f16 f11 1"/>
                <a:gd name="f27" fmla="+- f19 0 f2"/>
                <a:gd name="f28" fmla="+- f20 10800 0"/>
                <a:gd name="f29" fmla="*/ f21 1 2"/>
                <a:gd name="f30" fmla="*/ f24 1 f17"/>
                <a:gd name="f31" fmla="*/ f23 1 f17"/>
                <a:gd name="f32" fmla="*/ f25 1 f17"/>
                <a:gd name="f33" fmla="*/ f22 1 f17"/>
                <a:gd name="f34" fmla="*/ f20 f11 1"/>
                <a:gd name="f35" fmla="+- 21600 0 f29"/>
                <a:gd name="f36" fmla="*/ f30 f12 1"/>
                <a:gd name="f37" fmla="*/ f28 f11 1"/>
                <a:gd name="f38" fmla="*/ f33 f12 1"/>
                <a:gd name="f39" fmla="*/ f31 f12 1"/>
                <a:gd name="f40" fmla="*/ f30 f11 1"/>
                <a:gd name="f41" fmla="*/ f32 f12 1"/>
                <a:gd name="f42" fmla="*/ f31 f11 1"/>
                <a:gd name="f43" fmla="*/ f32 f11 1"/>
                <a:gd name="f44" fmla="*/ f35 f11 1"/>
              </a:gdLst>
              <a:ahLst>
                <a:ahXY gdRefX="f0" minX="f6" maxX="f7">
                  <a:pos x="f18" y="f36"/>
                </a:ahXY>
              </a:ahLst>
              <a:cxnLst>
                <a:cxn ang="3cd4">
                  <a:pos x="hc" y="t"/>
                </a:cxn>
                <a:cxn ang="0">
                  <a:pos x="r" y="vc"/>
                </a:cxn>
                <a:cxn ang="cd4">
                  <a:pos x="hc" y="b"/>
                </a:cxn>
                <a:cxn ang="cd2">
                  <a:pos x="l" y="vc"/>
                </a:cxn>
                <a:cxn ang="f27">
                  <a:pos x="f26" y="f36"/>
                </a:cxn>
                <a:cxn ang="f27">
                  <a:pos x="f34" y="f39"/>
                </a:cxn>
                <a:cxn ang="f27">
                  <a:pos x="f40" y="f41"/>
                </a:cxn>
                <a:cxn ang="f27">
                  <a:pos x="f42" y="f41"/>
                </a:cxn>
                <a:cxn ang="f27">
                  <a:pos x="f43" y="f41"/>
                </a:cxn>
                <a:cxn ang="f27">
                  <a:pos x="f44" y="f39"/>
                </a:cxn>
              </a:cxnLst>
              <a:rect l="f34" t="f39" r="f37" b="f38"/>
              <a:pathLst>
                <a:path w="21600" h="21600">
                  <a:moveTo>
                    <a:pt x="f16" y="f6"/>
                  </a:moveTo>
                  <a:lnTo>
                    <a:pt x="f7" y="f7"/>
                  </a:lnTo>
                  <a:lnTo>
                    <a:pt x="f6" y="f7"/>
                  </a:lnTo>
                  <a:close/>
                </a:path>
              </a:pathLst>
            </a:custGeom>
            <a:solidFill>
              <a:srgbClr val="FFFFFF"/>
            </a:solidFill>
            <a:ln cap="flat">
              <a:noFill/>
              <a:prstDash val="solid"/>
            </a:ln>
          </p:spPr>
          <p:txBody>
            <a:bodyPr vert="horz" wrap="none" lIns="81650" tIns="40820" rIns="81650" bIns="40820" anchor="ctr" anchorCtr="0" compatLnSpc="0">
              <a:noAutofit/>
            </a:bodyPr>
            <a:lstStyle/>
            <a:p>
              <a:pPr defTabSz="829544" hangingPunct="0">
                <a:defRPr sz="1800" b="0" i="0" u="none" strike="noStrike" kern="0" cap="none" spc="0" baseline="0">
                  <a:solidFill>
                    <a:srgbClr val="000000"/>
                  </a:solidFill>
                  <a:uFillTx/>
                </a:defRPr>
              </a:pPr>
              <a:endParaRPr lang="fr-FR" sz="1633">
                <a:solidFill>
                  <a:srgbClr val="000000"/>
                </a:solidFill>
                <a:latin typeface="Arial" pitchFamily="18"/>
                <a:ea typeface="Microsoft YaHei" pitchFamily="2"/>
                <a:cs typeface="Arial" pitchFamily="2"/>
              </a:endParaRPr>
            </a:p>
          </p:txBody>
        </p:sp>
        <p:sp>
          <p:nvSpPr>
            <p:cNvPr id="5" name="Text Box 46"/>
            <p:cNvSpPr/>
            <p:nvPr/>
          </p:nvSpPr>
          <p:spPr>
            <a:xfrm>
              <a:off x="1249198" y="650522"/>
              <a:ext cx="774003" cy="247358"/>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48991" tIns="40820" rIns="81650" bIns="40820" anchor="t" anchorCtr="0" compatLnSpc="0">
              <a:spAutoFit/>
            </a:bodyPr>
            <a:lstStyle/>
            <a:p>
              <a:pPr defTabSz="829544" hangingPunct="0">
                <a:spcBef>
                  <a:spcPts val="816"/>
                </a:spcBef>
                <a:defRPr sz="1800" b="0" i="0" u="none" strike="noStrike" kern="0" cap="none" spc="0" baseline="0">
                  <a:solidFill>
                    <a:srgbClr val="000000"/>
                  </a:solidFill>
                  <a:uFillTx/>
                </a:defRPr>
              </a:pPr>
              <a:r>
                <a:rPr lang="fr-FR" sz="907">
                  <a:solidFill>
                    <a:srgbClr val="FFFFFF"/>
                  </a:solidFill>
                  <a:latin typeface="Calibri" pitchFamily="34"/>
                  <a:ea typeface="Arial Unicode MS" pitchFamily="1"/>
                  <a:cs typeface="Arial Unicode MS" pitchFamily="34"/>
                </a:rPr>
                <a:t>Sommaire</a:t>
              </a:r>
            </a:p>
          </p:txBody>
        </p:sp>
      </p:grpSp>
      <p:sp>
        <p:nvSpPr>
          <p:cNvPr id="6" name="ZoneTexte 20"/>
          <p:cNvSpPr/>
          <p:nvPr/>
        </p:nvSpPr>
        <p:spPr>
          <a:xfrm>
            <a:off x="5665059" y="1205370"/>
            <a:ext cx="2374928" cy="593667"/>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81650" tIns="40820" rIns="81650" bIns="40820" anchor="t" anchorCtr="1" compatLnSpc="0">
            <a:spAutoFit/>
          </a:bodyPr>
          <a:lstStyle/>
          <a:p>
            <a:pPr algn="ctr" defTabSz="829544">
              <a:defRPr sz="1990" b="0" i="0" u="none" strike="noStrike" kern="0" cap="none" spc="0" baseline="0">
                <a:solidFill>
                  <a:srgbClr val="000000"/>
                </a:solidFill>
                <a:uFillTx/>
              </a:defRPr>
            </a:pPr>
            <a:r>
              <a:rPr lang="fr-FR" sz="3266" b="1">
                <a:solidFill>
                  <a:srgbClr val="000000"/>
                </a:solidFill>
                <a:latin typeface="Calibri" pitchFamily="34"/>
                <a:ea typeface="Microsoft YaHei" pitchFamily="2"/>
                <a:cs typeface="Arial" pitchFamily="2"/>
              </a:rPr>
              <a:t>Bac Pro </a:t>
            </a:r>
            <a:r>
              <a:rPr lang="fr-FR" sz="1814" b="1">
                <a:solidFill>
                  <a:srgbClr val="000000"/>
                </a:solidFill>
                <a:latin typeface="Calibri" pitchFamily="34"/>
                <a:ea typeface="Microsoft YaHei" pitchFamily="2"/>
                <a:cs typeface="Arial" pitchFamily="2"/>
              </a:rPr>
              <a:t>en 3 ans</a:t>
            </a:r>
          </a:p>
        </p:txBody>
      </p:sp>
      <p:sp>
        <p:nvSpPr>
          <p:cNvPr id="7" name="ZoneTexte 21"/>
          <p:cNvSpPr/>
          <p:nvPr/>
        </p:nvSpPr>
        <p:spPr>
          <a:xfrm>
            <a:off x="2577410" y="2182030"/>
            <a:ext cx="2040180" cy="593667"/>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81650" tIns="40820" rIns="81650" bIns="40820" anchor="t" anchorCtr="1" compatLnSpc="0">
            <a:spAutoFit/>
          </a:bodyPr>
          <a:lstStyle/>
          <a:p>
            <a:pPr algn="ctr" defTabSz="829544">
              <a:defRPr sz="1990" b="0" i="0" u="none" strike="noStrike" kern="0" cap="none" spc="0" baseline="0">
                <a:solidFill>
                  <a:srgbClr val="000000"/>
                </a:solidFill>
                <a:uFillTx/>
              </a:defRPr>
            </a:pPr>
            <a:r>
              <a:rPr lang="fr-FR" sz="3266" b="1">
                <a:solidFill>
                  <a:srgbClr val="000000"/>
                </a:solidFill>
                <a:latin typeface="Calibri" pitchFamily="34"/>
                <a:ea typeface="Microsoft YaHei" pitchFamily="2"/>
                <a:cs typeface="Arial" pitchFamily="2"/>
              </a:rPr>
              <a:t>CAP </a:t>
            </a:r>
            <a:r>
              <a:rPr lang="fr-FR" sz="1814" b="1">
                <a:solidFill>
                  <a:srgbClr val="000000"/>
                </a:solidFill>
                <a:latin typeface="Calibri" pitchFamily="34"/>
                <a:ea typeface="Microsoft YaHei" pitchFamily="2"/>
                <a:cs typeface="Arial" pitchFamily="2"/>
              </a:rPr>
              <a:t>en 2 ans</a:t>
            </a:r>
          </a:p>
        </p:txBody>
      </p:sp>
      <p:pic>
        <p:nvPicPr>
          <p:cNvPr id="8" name="Image 1">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2666243" y="30045"/>
            <a:ext cx="485630" cy="374265"/>
          </a:xfrm>
          <a:prstGeom prst="rect">
            <a:avLst/>
          </a:prstGeom>
          <a:noFill/>
          <a:ln cap="flat">
            <a:noFill/>
          </a:ln>
        </p:spPr>
      </p:pic>
      <p:sp>
        <p:nvSpPr>
          <p:cNvPr id="9" name="Rectangle à coins arrondis 32"/>
          <p:cNvSpPr/>
          <p:nvPr/>
        </p:nvSpPr>
        <p:spPr>
          <a:xfrm>
            <a:off x="2666244" y="3996206"/>
            <a:ext cx="1951345" cy="777598"/>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DFF5FC"/>
          </a:solidFill>
          <a:ln cap="flat">
            <a:noFill/>
            <a:prstDash val="solid"/>
          </a:ln>
        </p:spPr>
        <p:txBody>
          <a:bodyPr vert="horz" wrap="square" lIns="81650" tIns="40820" rIns="81650" bIns="40820" anchor="t" anchorCtr="0" compatLnSpc="0">
            <a:noAutofit/>
          </a:bodyPr>
          <a:lstStyle/>
          <a:p>
            <a:pPr defTabSz="829544" hangingPunct="0">
              <a:defRPr sz="1800" b="0" i="0" u="none" strike="noStrike" kern="0" cap="none" spc="0" baseline="0">
                <a:solidFill>
                  <a:srgbClr val="000000"/>
                </a:solidFill>
                <a:uFillTx/>
              </a:defRPr>
            </a:pPr>
            <a:endParaRPr lang="fr-FR" sz="1633">
              <a:solidFill>
                <a:srgbClr val="000000"/>
              </a:solidFill>
              <a:latin typeface="Arial" pitchFamily="18"/>
              <a:ea typeface="Microsoft YaHei" pitchFamily="2"/>
              <a:cs typeface="Arial" pitchFamily="2"/>
            </a:endParaRPr>
          </a:p>
        </p:txBody>
      </p:sp>
      <p:sp>
        <p:nvSpPr>
          <p:cNvPr id="10" name="Rectangle à coins arrondis 33"/>
          <p:cNvSpPr/>
          <p:nvPr/>
        </p:nvSpPr>
        <p:spPr>
          <a:xfrm>
            <a:off x="2666244" y="2979330"/>
            <a:ext cx="1951345" cy="777598"/>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DFF5FC"/>
          </a:solidFill>
          <a:ln cap="flat">
            <a:noFill/>
            <a:prstDash val="solid"/>
          </a:ln>
        </p:spPr>
        <p:txBody>
          <a:bodyPr vert="horz" wrap="square" lIns="81650" tIns="40820" rIns="81650" bIns="40820" anchor="t" anchorCtr="0" compatLnSpc="0">
            <a:noAutofit/>
          </a:bodyPr>
          <a:lstStyle/>
          <a:p>
            <a:pPr defTabSz="829544" hangingPunct="0">
              <a:defRPr sz="1800" b="0" i="0" u="none" strike="noStrike" kern="0" cap="none" spc="0" baseline="0">
                <a:solidFill>
                  <a:srgbClr val="000000"/>
                </a:solidFill>
                <a:uFillTx/>
              </a:defRPr>
            </a:pPr>
            <a:endParaRPr lang="fr-FR" sz="1633">
              <a:solidFill>
                <a:srgbClr val="000000"/>
              </a:solidFill>
              <a:latin typeface="Arial" pitchFamily="18"/>
              <a:ea typeface="Microsoft YaHei" pitchFamily="2"/>
              <a:cs typeface="Arial" pitchFamily="2"/>
            </a:endParaRPr>
          </a:p>
        </p:txBody>
      </p:sp>
      <p:sp>
        <p:nvSpPr>
          <p:cNvPr id="11" name="Oval 10"/>
          <p:cNvSpPr/>
          <p:nvPr/>
        </p:nvSpPr>
        <p:spPr>
          <a:xfrm>
            <a:off x="2656771" y="3075563"/>
            <a:ext cx="1836714" cy="611038"/>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DFF5FC"/>
          </a:solidFill>
          <a:ln cap="flat">
            <a:noFill/>
            <a:prstDash val="solid"/>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2177">
                <a:solidFill>
                  <a:srgbClr val="000000"/>
                </a:solidFill>
                <a:latin typeface="Calibri" pitchFamily="34"/>
                <a:ea typeface="Arial Unicode MS" pitchFamily="1"/>
                <a:cs typeface="Arial" pitchFamily="2"/>
              </a:rPr>
              <a:t>2e année</a:t>
            </a:r>
          </a:p>
        </p:txBody>
      </p:sp>
      <p:sp>
        <p:nvSpPr>
          <p:cNvPr id="12" name="Oval 4"/>
          <p:cNvSpPr/>
          <p:nvPr/>
        </p:nvSpPr>
        <p:spPr>
          <a:xfrm>
            <a:off x="2346352" y="4087429"/>
            <a:ext cx="2469311" cy="595150"/>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noFill/>
          <a:ln cap="flat">
            <a:noFill/>
            <a:prstDash val="solid"/>
          </a:ln>
        </p:spPr>
        <p:txBody>
          <a:bodyPr vert="horz" wrap="square" lIns="81650" tIns="40820" rIns="81650" bIns="40820" anchor="ctr" anchorCtr="1" compatLnSpc="0">
            <a:spAutoFit/>
          </a:bodyPr>
          <a:lstStyle/>
          <a:p>
            <a:pPr algn="ctr" defTabSz="829544">
              <a:defRPr sz="1990" b="0" i="0" u="none" strike="noStrike" kern="0" cap="none" spc="0" baseline="0">
                <a:solidFill>
                  <a:srgbClr val="000000"/>
                </a:solidFill>
                <a:uFillTx/>
              </a:defRPr>
            </a:pPr>
            <a:r>
              <a:rPr lang="fr-FR" sz="2177">
                <a:solidFill>
                  <a:srgbClr val="000000"/>
                </a:solidFill>
                <a:latin typeface="Calibri" pitchFamily="34"/>
                <a:ea typeface="Arial Unicode MS" pitchFamily="1"/>
                <a:cs typeface="Arial Unicode MS" pitchFamily="34"/>
              </a:rPr>
              <a:t> 1re année</a:t>
            </a:r>
          </a:p>
        </p:txBody>
      </p:sp>
      <p:sp>
        <p:nvSpPr>
          <p:cNvPr id="13" name="Rectangle à coins arrondis 36"/>
          <p:cNvSpPr/>
          <p:nvPr/>
        </p:nvSpPr>
        <p:spPr>
          <a:xfrm>
            <a:off x="5371788" y="1975403"/>
            <a:ext cx="2923261" cy="777598"/>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F0"/>
          </a:solidFill>
          <a:ln cap="flat">
            <a:noFill/>
            <a:prstDash val="solid"/>
          </a:ln>
        </p:spPr>
        <p:txBody>
          <a:bodyPr vert="horz" wrap="square" lIns="81650" tIns="40820" rIns="81650" bIns="40820" anchor="t" anchorCtr="0" compatLnSpc="0">
            <a:noAutofit/>
          </a:bodyPr>
          <a:lstStyle/>
          <a:p>
            <a:pPr defTabSz="829544" hangingPunct="0">
              <a:defRPr sz="1800" b="0" i="0" u="none" strike="noStrike" kern="0" cap="none" spc="0" baseline="0">
                <a:solidFill>
                  <a:srgbClr val="000000"/>
                </a:solidFill>
                <a:uFillTx/>
              </a:defRPr>
            </a:pPr>
            <a:endParaRPr lang="fr-FR" sz="1633">
              <a:solidFill>
                <a:srgbClr val="000000"/>
              </a:solidFill>
              <a:latin typeface="Arial" pitchFamily="18"/>
              <a:ea typeface="Microsoft YaHei" pitchFamily="2"/>
              <a:cs typeface="Arial" pitchFamily="2"/>
            </a:endParaRPr>
          </a:p>
        </p:txBody>
      </p:sp>
      <p:sp>
        <p:nvSpPr>
          <p:cNvPr id="14" name="Rectangle à coins arrondis 37"/>
          <p:cNvSpPr/>
          <p:nvPr/>
        </p:nvSpPr>
        <p:spPr>
          <a:xfrm>
            <a:off x="5393504" y="2941025"/>
            <a:ext cx="2879827" cy="777598"/>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F0"/>
          </a:solidFill>
          <a:ln cap="flat">
            <a:noFill/>
            <a:prstDash val="solid"/>
          </a:ln>
        </p:spPr>
        <p:txBody>
          <a:bodyPr vert="horz" wrap="square" lIns="81650" tIns="40820" rIns="81650" bIns="40820" anchor="t" anchorCtr="0" compatLnSpc="0">
            <a:noAutofit/>
          </a:bodyPr>
          <a:lstStyle/>
          <a:p>
            <a:pPr defTabSz="829544" hangingPunct="0">
              <a:defRPr sz="1800" b="0" i="0" u="none" strike="noStrike" kern="0" cap="none" spc="0" baseline="0">
                <a:solidFill>
                  <a:srgbClr val="000000"/>
                </a:solidFill>
                <a:uFillTx/>
              </a:defRPr>
            </a:pPr>
            <a:endParaRPr lang="fr-FR" sz="1633">
              <a:solidFill>
                <a:srgbClr val="000000"/>
              </a:solidFill>
              <a:latin typeface="Arial" pitchFamily="18"/>
              <a:ea typeface="Microsoft YaHei" pitchFamily="2"/>
              <a:cs typeface="Arial" pitchFamily="2"/>
            </a:endParaRPr>
          </a:p>
        </p:txBody>
      </p:sp>
      <p:sp>
        <p:nvSpPr>
          <p:cNvPr id="15" name="Rectangle à coins arrondis 38"/>
          <p:cNvSpPr/>
          <p:nvPr/>
        </p:nvSpPr>
        <p:spPr>
          <a:xfrm>
            <a:off x="5371788" y="3996206"/>
            <a:ext cx="2879827" cy="777598"/>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F0"/>
          </a:solidFill>
          <a:ln cap="flat">
            <a:noFill/>
            <a:prstDash val="solid"/>
          </a:ln>
        </p:spPr>
        <p:txBody>
          <a:bodyPr vert="horz" wrap="square" lIns="81650" tIns="40820" rIns="81650" bIns="40820" anchor="t" anchorCtr="0" compatLnSpc="0">
            <a:noAutofit/>
          </a:bodyPr>
          <a:lstStyle/>
          <a:p>
            <a:pPr defTabSz="829544" hangingPunct="0">
              <a:defRPr sz="1800" b="0" i="0" u="none" strike="noStrike" kern="0" cap="none" spc="0" baseline="0">
                <a:solidFill>
                  <a:srgbClr val="000000"/>
                </a:solidFill>
                <a:uFillTx/>
              </a:defRPr>
            </a:pPr>
            <a:endParaRPr lang="fr-FR" sz="1633">
              <a:solidFill>
                <a:srgbClr val="000000"/>
              </a:solidFill>
              <a:latin typeface="Arial" pitchFamily="18"/>
              <a:ea typeface="Microsoft YaHei" pitchFamily="2"/>
              <a:cs typeface="Arial" pitchFamily="2"/>
            </a:endParaRPr>
          </a:p>
        </p:txBody>
      </p:sp>
      <p:sp>
        <p:nvSpPr>
          <p:cNvPr id="16" name="Oval 9"/>
          <p:cNvSpPr/>
          <p:nvPr/>
        </p:nvSpPr>
        <p:spPr>
          <a:xfrm>
            <a:off x="5458332" y="2045183"/>
            <a:ext cx="2788389" cy="615616"/>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noFill/>
          <a:ln cap="flat">
            <a:noFill/>
            <a:prstDash val="solid"/>
          </a:ln>
        </p:spPr>
        <p:txBody>
          <a:bodyPr vert="horz" wrap="non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2177">
                <a:solidFill>
                  <a:srgbClr val="000000"/>
                </a:solidFill>
                <a:latin typeface="Calibri" pitchFamily="34"/>
                <a:ea typeface="Arial Unicode MS" pitchFamily="1"/>
                <a:cs typeface="Arial Unicode MS" pitchFamily="34"/>
              </a:rPr>
              <a:t>Terminale Professionnelle</a:t>
            </a:r>
          </a:p>
        </p:txBody>
      </p:sp>
      <p:sp>
        <p:nvSpPr>
          <p:cNvPr id="17" name="Oval 8"/>
          <p:cNvSpPr/>
          <p:nvPr/>
        </p:nvSpPr>
        <p:spPr>
          <a:xfrm>
            <a:off x="5665059" y="2979330"/>
            <a:ext cx="2523530" cy="636188"/>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00B0F0"/>
          </a:solidFill>
          <a:ln cap="flat">
            <a:noFill/>
            <a:prstDash val="solid"/>
          </a:ln>
        </p:spPr>
        <p:txBody>
          <a:bodyPr vert="horz" wrap="non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2177">
                <a:solidFill>
                  <a:srgbClr val="000000"/>
                </a:solidFill>
                <a:latin typeface="Calibri" pitchFamily="34"/>
                <a:ea typeface="Arial Unicode MS" pitchFamily="1"/>
                <a:cs typeface="Arial Unicode MS" pitchFamily="34"/>
              </a:rPr>
              <a:t>1re Professionnelle</a:t>
            </a:r>
          </a:p>
        </p:txBody>
      </p:sp>
      <p:sp>
        <p:nvSpPr>
          <p:cNvPr id="18" name="Oval 5"/>
          <p:cNvSpPr/>
          <p:nvPr/>
        </p:nvSpPr>
        <p:spPr>
          <a:xfrm>
            <a:off x="5434815" y="4043563"/>
            <a:ext cx="2753772" cy="649254"/>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noFill/>
          <a:ln cap="flat">
            <a:noFill/>
            <a:prstDash val="solid"/>
          </a:ln>
        </p:spPr>
        <p:txBody>
          <a:bodyPr vert="horz" wrap="non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2177">
                <a:solidFill>
                  <a:srgbClr val="000000"/>
                </a:solidFill>
                <a:latin typeface="Calibri" pitchFamily="34"/>
                <a:ea typeface="Arial Unicode MS" pitchFamily="1"/>
                <a:cs typeface="Arial Unicode MS" pitchFamily="34"/>
              </a:rPr>
              <a:t>2de Professionnelle</a:t>
            </a:r>
          </a:p>
        </p:txBody>
      </p:sp>
    </p:spTree>
    <p:extLst>
      <p:ext uri="{BB962C8B-B14F-4D97-AF65-F5344CB8AC3E}">
        <p14:creationId xmlns:p14="http://schemas.microsoft.com/office/powerpoint/2010/main" val="2757365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Effect">
                      <p:stCondLst>
                        <p:cond evt="onBegin" delay="0">
                          <p:tn val="2"/>
                        </p:cond>
                      </p:stCondLst>
                      <p:childTnLst>
                        <p:par>
                          <p:cTn id="4" fill="hold" nodeType="withEffect">
                            <p:stCondLst>
                              <p:cond delay="0"/>
                            </p:stCondLst>
                            <p:childTnLst>
                              <p:par>
                                <p:cTn id="5" presetClass="entr"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
                                          </p:val>
                                        </p:tav>
                                        <p:tav tm="100000">
                                          <p:val>
                                            <p:strVal val="#ppt_x"/>
                                          </p:val>
                                        </p:tav>
                                      </p:tavLst>
                                    </p:anim>
                                    <p:anim calcmode="lin" valueType="num">
                                      <p:cBhvr>
                                        <p:cTn id="8" dur="1000" fill="hold"/>
                                        <p:tgtEl>
                                          <p:spTgt spid="7"/>
                                        </p:tgtEl>
                                        <p:attrNameLst>
                                          <p:attrName>ppt_y</p:attrName>
                                        </p:attrNameLst>
                                      </p:cBhvr>
                                      <p:tavLst>
                                        <p:tav tm="0">
                                          <p:val>
                                            <p:strVal val="1+#ppt_h/2"/>
                                          </p:val>
                                        </p:tav>
                                        <p:tav tm="100000">
                                          <p:val>
                                            <p:strVal val="#ppt_y"/>
                                          </p:val>
                                        </p:tav>
                                      </p:tavLst>
                                    </p:anim>
                                  </p:childTnLst>
                                </p:cTn>
                              </p:par>
                            </p:childTnLst>
                          </p:cTn>
                        </p:par>
                        <p:par>
                          <p:cTn id="9" fill="hold" nodeType="afterEffect">
                            <p:stCondLst>
                              <p:cond delay="2000"/>
                            </p:stCondLst>
                            <p:childTnLst>
                              <p:par>
                                <p:cTn id="10" presetClass="entr" fill="hold" nodeType="afterEffect">
                                  <p:stCondLst>
                                    <p:cond delay="100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1+#ppt_h/2"/>
                                          </p:val>
                                        </p:tav>
                                        <p:tav tm="100000">
                                          <p:val>
                                            <p:strVal val="#ppt_y"/>
                                          </p:val>
                                        </p:tav>
                                      </p:tavLst>
                                    </p:anim>
                                  </p:childTnLst>
                                </p:cTn>
                              </p:par>
                            </p:childTnLst>
                          </p:cTn>
                        </p:par>
                        <p:par>
                          <p:cTn id="14" fill="hold" nodeType="afterEffect">
                            <p:stCondLst>
                              <p:cond delay="4000"/>
                            </p:stCondLst>
                            <p:childTnLst>
                              <p:par>
                                <p:cTn id="15" presetClass="entr" fill="hold" nodeType="afterEffect">
                                  <p:stCondLst>
                                    <p:cond delay="100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1+#ppt_h/2"/>
                                          </p:val>
                                        </p:tav>
                                        <p:tav tm="100000">
                                          <p:val>
                                            <p:strVal val="#ppt_y"/>
                                          </p:val>
                                        </p:tav>
                                      </p:tavLst>
                                    </p:anim>
                                  </p:childTnLst>
                                </p:cTn>
                              </p:par>
                              <p:par>
                                <p:cTn id="19" presetClass="entr" fill="hold" nodeType="withEffect">
                                  <p:stCondLst>
                                    <p:cond delay="1000"/>
                                  </p:stCondLst>
                                  <p:childTnLst>
                                    <p:set>
                                      <p:cBhvr>
                                        <p:cTn id="20" dur="1" fill="hold">
                                          <p:stCondLst>
                                            <p:cond delay="0"/>
                                          </p:stCondLst>
                                        </p:cTn>
                                        <p:tgtEl>
                                          <p:spTgt spid="12"/>
                                        </p:tgtEl>
                                        <p:attrNameLst>
                                          <p:attrName>style.visibility</p:attrName>
                                        </p:attrNameLst>
                                      </p:cBhvr>
                                      <p:to>
                                        <p:strVal val="visible"/>
                                      </p:to>
                                    </p:se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1+#ppt_h/2"/>
                                          </p:val>
                                        </p:tav>
                                        <p:tav tm="100000">
                                          <p:val>
                                            <p:strVal val="#ppt_y"/>
                                          </p:val>
                                        </p:tav>
                                      </p:tavLst>
                                    </p:anim>
                                  </p:childTnLst>
                                </p:cTn>
                              </p:par>
                            </p:childTnLst>
                          </p:cTn>
                        </p:par>
                        <p:par>
                          <p:cTn id="23" fill="hold" nodeType="afterEffect">
                            <p:stCondLst>
                              <p:cond delay="6000"/>
                            </p:stCondLst>
                            <p:childTnLst>
                              <p:par>
                                <p:cTn id="24" presetClass="entr"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1+#ppt_h/2"/>
                                          </p:val>
                                        </p:tav>
                                        <p:tav tm="100000">
                                          <p:val>
                                            <p:strVal val="#ppt_y"/>
                                          </p:val>
                                        </p:tav>
                                      </p:tavLst>
                                    </p:anim>
                                  </p:childTnLst>
                                </p:cTn>
                              </p:par>
                              <p:par>
                                <p:cTn id="28" presetClass="entr"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1+#ppt_h/2"/>
                                          </p:val>
                                        </p:tav>
                                        <p:tav tm="100000">
                                          <p:val>
                                            <p:strVal val="#ppt_y"/>
                                          </p:val>
                                        </p:tav>
                                      </p:tavLst>
                                    </p:anim>
                                  </p:childTnLst>
                                </p:cTn>
                              </p:par>
                            </p:childTnLst>
                          </p:cTn>
                        </p:par>
                        <p:par>
                          <p:cTn id="32" fill="hold" nodeType="afterEffect">
                            <p:stCondLst>
                              <p:cond delay="7000"/>
                            </p:stCondLst>
                            <p:childTnLst>
                              <p:par>
                                <p:cTn id="33" presetClass="entr" fill="hold" nodeType="afterEffect">
                                  <p:stCondLst>
                                    <p:cond delay="10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1+#ppt_h/2"/>
                                          </p:val>
                                        </p:tav>
                                        <p:tav tm="100000">
                                          <p:val>
                                            <p:strVal val="#ppt_y"/>
                                          </p:val>
                                        </p:tav>
                                      </p:tavLst>
                                    </p:anim>
                                  </p:childTnLst>
                                </p:cTn>
                              </p:par>
                              <p:par>
                                <p:cTn id="37" presetClass="entr" fill="hold" nodeType="withEffect">
                                  <p:stCondLst>
                                    <p:cond delay="1000"/>
                                  </p:stCondLst>
                                  <p:childTnLst>
                                    <p:set>
                                      <p:cBhvr>
                                        <p:cTn id="38" dur="1" fill="hold">
                                          <p:stCondLst>
                                            <p:cond delay="0"/>
                                          </p:stCondLst>
                                        </p:cTn>
                                        <p:tgtEl>
                                          <p:spTgt spid="15"/>
                                        </p:tgtEl>
                                        <p:attrNameLst>
                                          <p:attrName>style.visibility</p:attrName>
                                        </p:attrNameLst>
                                      </p:cBhvr>
                                      <p:to>
                                        <p:strVal val="visible"/>
                                      </p:to>
                                    </p:se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1+#ppt_h/2"/>
                                          </p:val>
                                        </p:tav>
                                        <p:tav tm="100000">
                                          <p:val>
                                            <p:strVal val="#ppt_y"/>
                                          </p:val>
                                        </p:tav>
                                      </p:tavLst>
                                    </p:anim>
                                  </p:childTnLst>
                                </p:cTn>
                              </p:par>
                            </p:childTnLst>
                          </p:cTn>
                        </p:par>
                        <p:par>
                          <p:cTn id="41" fill="hold" nodeType="afterEffect">
                            <p:stCondLst>
                              <p:cond delay="9000"/>
                            </p:stCondLst>
                            <p:childTnLst>
                              <p:par>
                                <p:cTn id="42" presetClass="entr" fill="hold" nodeType="afterEffect">
                                  <p:stCondLst>
                                    <p:cond delay="1000"/>
                                  </p:stCondLst>
                                  <p:childTnLst>
                                    <p:set>
                                      <p:cBhvr>
                                        <p:cTn id="43" dur="1" fill="hold">
                                          <p:stCondLst>
                                            <p:cond delay="0"/>
                                          </p:stCondLst>
                                        </p:cTn>
                                        <p:tgtEl>
                                          <p:spTgt spid="14"/>
                                        </p:tgtEl>
                                        <p:attrNameLst>
                                          <p:attrName>style.visibility</p:attrName>
                                        </p:attrNameLst>
                                      </p:cBhvr>
                                      <p:to>
                                        <p:strVal val="visible"/>
                                      </p:to>
                                    </p:se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1+#ppt_h/2"/>
                                          </p:val>
                                        </p:tav>
                                        <p:tav tm="100000">
                                          <p:val>
                                            <p:strVal val="#ppt_y"/>
                                          </p:val>
                                        </p:tav>
                                      </p:tavLst>
                                    </p:anim>
                                  </p:childTnLst>
                                </p:cTn>
                              </p:par>
                              <p:par>
                                <p:cTn id="46" presetClass="entr" fill="hold" nodeType="withEffect">
                                  <p:stCondLst>
                                    <p:cond delay="1000"/>
                                  </p:stCondLst>
                                  <p:childTnLst>
                                    <p:set>
                                      <p:cBhvr>
                                        <p:cTn id="47" dur="1" fill="hold">
                                          <p:stCondLst>
                                            <p:cond delay="0"/>
                                          </p:stCondLst>
                                        </p:cTn>
                                        <p:tgtEl>
                                          <p:spTgt spid="17"/>
                                        </p:tgtEl>
                                        <p:attrNameLst>
                                          <p:attrName>style.visibility</p:attrName>
                                        </p:attrNameLst>
                                      </p:cBhvr>
                                      <p:to>
                                        <p:strVal val="visible"/>
                                      </p:to>
                                    </p:se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1+#ppt_h/2"/>
                                          </p:val>
                                        </p:tav>
                                        <p:tav tm="100000">
                                          <p:val>
                                            <p:strVal val="#ppt_y"/>
                                          </p:val>
                                        </p:tav>
                                      </p:tavLst>
                                    </p:anim>
                                  </p:childTnLst>
                                </p:cTn>
                              </p:par>
                            </p:childTnLst>
                          </p:cTn>
                        </p:par>
                        <p:par>
                          <p:cTn id="50" fill="hold" nodeType="afterEffect">
                            <p:stCondLst>
                              <p:cond delay="11000"/>
                            </p:stCondLst>
                            <p:childTnLst>
                              <p:par>
                                <p:cTn id="51" presetClass="entr" fill="hold" nodeType="afterEffect">
                                  <p:stCondLst>
                                    <p:cond delay="1000"/>
                                  </p:stCondLst>
                                  <p:childTnLst>
                                    <p:set>
                                      <p:cBhvr>
                                        <p:cTn id="52" dur="1" fill="hold">
                                          <p:stCondLst>
                                            <p:cond delay="0"/>
                                          </p:stCondLst>
                                        </p:cTn>
                                        <p:tgtEl>
                                          <p:spTgt spid="13"/>
                                        </p:tgtEl>
                                        <p:attrNameLst>
                                          <p:attrName>style.visibility</p:attrName>
                                        </p:attrNameLst>
                                      </p:cBhvr>
                                      <p:to>
                                        <p:strVal val="visible"/>
                                      </p:to>
                                    </p:se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1+#ppt_h/2"/>
                                          </p:val>
                                        </p:tav>
                                        <p:tav tm="100000">
                                          <p:val>
                                            <p:strVal val="#ppt_y"/>
                                          </p:val>
                                        </p:tav>
                                      </p:tavLst>
                                    </p:anim>
                                  </p:childTnLst>
                                </p:cTn>
                              </p:par>
                              <p:par>
                                <p:cTn id="55" presetClass="entr" fill="hold" nodeType="withEffect">
                                  <p:stCondLst>
                                    <p:cond delay="1000"/>
                                  </p:stCondLst>
                                  <p:childTnLst>
                                    <p:set>
                                      <p:cBhvr>
                                        <p:cTn id="56" dur="1" fill="hold">
                                          <p:stCondLst>
                                            <p:cond delay="0"/>
                                          </p:stCondLst>
                                        </p:cTn>
                                        <p:tgtEl>
                                          <p:spTgt spid="16"/>
                                        </p:tgtEl>
                                        <p:attrNameLst>
                                          <p:attrName>style.visibility</p:attrName>
                                        </p:attrNameLst>
                                      </p:cBhvr>
                                      <p:to>
                                        <p:strVal val="visible"/>
                                      </p:to>
                                    </p:se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3702497" y="570872"/>
            <a:ext cx="4884089" cy="1054867"/>
          </a:xfrm>
        </p:spPr>
        <p:txBody>
          <a:bodyPr vert="horz" lIns="81650" tIns="40820" rIns="81650" bIns="40820" rtlCol="0" anchor="t">
            <a:normAutofit/>
          </a:bodyPr>
          <a:lstStyle/>
          <a:p>
            <a:pPr lvl="0" hangingPunct="1"/>
            <a:r>
              <a:rPr lang="fr-FR" sz="3266">
                <a:solidFill>
                  <a:srgbClr val="5FCBEF"/>
                </a:solidFill>
                <a:latin typeface="Arial" pitchFamily="34"/>
                <a:cs typeface="Arial" pitchFamily="34"/>
              </a:rPr>
              <a:t>CAP OU BAC PRO ?</a:t>
            </a:r>
          </a:p>
        </p:txBody>
      </p:sp>
      <p:sp>
        <p:nvSpPr>
          <p:cNvPr id="3" name="Espace réservé du contenu 2"/>
          <p:cNvSpPr txBox="1">
            <a:spLocks noGrp="1"/>
          </p:cNvSpPr>
          <p:nvPr>
            <p:ph type="body" idx="4294967295"/>
          </p:nvPr>
        </p:nvSpPr>
        <p:spPr>
          <a:xfrm>
            <a:off x="3154486" y="1235150"/>
            <a:ext cx="5732555" cy="4956913"/>
          </a:xfrm>
        </p:spPr>
        <p:txBody>
          <a:bodyPr vert="horz" lIns="81650" tIns="40820" rIns="81650" bIns="40820" rtlCol="0">
            <a:normAutofit/>
          </a:bodyPr>
          <a:lstStyle/>
          <a:p>
            <a:pPr>
              <a:spcBef>
                <a:spcPts val="907"/>
              </a:spcBef>
            </a:pPr>
            <a:r>
              <a:rPr lang="fr-FR" sz="2014" b="1">
                <a:solidFill>
                  <a:srgbClr val="404040"/>
                </a:solidFill>
                <a:latin typeface="Arial" pitchFamily="34"/>
                <a:cs typeface="Arial" pitchFamily="34"/>
              </a:rPr>
              <a:t>CAP :</a:t>
            </a:r>
          </a:p>
          <a:p>
            <a:pPr>
              <a:spcBef>
                <a:spcPts val="907"/>
              </a:spcBef>
            </a:pPr>
            <a:r>
              <a:rPr lang="fr-FR" sz="1633">
                <a:solidFill>
                  <a:srgbClr val="404040"/>
                </a:solidFill>
                <a:latin typeface="Arial" pitchFamily="34"/>
                <a:cs typeface="Arial" pitchFamily="34"/>
              </a:rPr>
              <a:t>- Dure 2 ans</a:t>
            </a:r>
          </a:p>
          <a:p>
            <a:pPr>
              <a:spcBef>
                <a:spcPts val="907"/>
              </a:spcBef>
            </a:pPr>
            <a:r>
              <a:rPr lang="fr-FR" sz="1633">
                <a:solidFill>
                  <a:srgbClr val="404040"/>
                </a:solidFill>
                <a:latin typeface="Arial" pitchFamily="34"/>
                <a:cs typeface="Arial" pitchFamily="34"/>
              </a:rPr>
              <a:t>- Diplôme de niveau 3</a:t>
            </a:r>
          </a:p>
          <a:p>
            <a:pPr>
              <a:spcBef>
                <a:spcPts val="907"/>
              </a:spcBef>
            </a:pPr>
            <a:r>
              <a:rPr lang="fr-FR" sz="1633">
                <a:solidFill>
                  <a:srgbClr val="404040"/>
                </a:solidFill>
                <a:latin typeface="Arial" pitchFamily="34"/>
                <a:cs typeface="Arial" pitchFamily="34"/>
              </a:rPr>
              <a:t>- Prépare à un métier précis (ex: CAP Pâtissier)</a:t>
            </a:r>
          </a:p>
          <a:p>
            <a:pPr>
              <a:spcBef>
                <a:spcPts val="907"/>
              </a:spcBef>
            </a:pPr>
            <a:r>
              <a:rPr lang="fr-FR" sz="1633">
                <a:solidFill>
                  <a:srgbClr val="404040"/>
                </a:solidFill>
                <a:latin typeface="Arial" pitchFamily="34"/>
                <a:cs typeface="Arial" pitchFamily="34"/>
              </a:rPr>
              <a:t>- Permet de « consolider le parcours » pour rejoindre un Bac Pro</a:t>
            </a:r>
          </a:p>
          <a:p>
            <a:pPr>
              <a:spcBef>
                <a:spcPts val="907"/>
              </a:spcBef>
            </a:pPr>
            <a:endParaRPr lang="fr-FR" sz="2014">
              <a:solidFill>
                <a:srgbClr val="404040"/>
              </a:solidFill>
              <a:latin typeface="Trebuchet MS" pitchFamily="18"/>
              <a:cs typeface="Arial" pitchFamily="34"/>
            </a:endParaRPr>
          </a:p>
          <a:p>
            <a:pPr>
              <a:spcBef>
                <a:spcPts val="907"/>
              </a:spcBef>
            </a:pPr>
            <a:endParaRPr lang="fr-FR" sz="2014">
              <a:solidFill>
                <a:srgbClr val="404040"/>
              </a:solidFill>
              <a:latin typeface="Arial" pitchFamily="34"/>
              <a:cs typeface="Arial" pitchFamily="34"/>
            </a:endParaRPr>
          </a:p>
          <a:p>
            <a:pPr>
              <a:spcBef>
                <a:spcPts val="907"/>
              </a:spcBef>
            </a:pPr>
            <a:endParaRPr lang="fr-FR" sz="2014">
              <a:solidFill>
                <a:srgbClr val="404040"/>
              </a:solidFill>
              <a:latin typeface="Trebuchet MS" pitchFamily="18"/>
              <a:cs typeface="Arial" pitchFamily="34"/>
            </a:endParaRPr>
          </a:p>
        </p:txBody>
      </p:sp>
      <p:sp>
        <p:nvSpPr>
          <p:cNvPr id="4" name="Rectangle 1"/>
          <p:cNvSpPr/>
          <p:nvPr/>
        </p:nvSpPr>
        <p:spPr>
          <a:xfrm>
            <a:off x="3103869" y="3436001"/>
            <a:ext cx="5832487" cy="3123791"/>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81650" tIns="40820" rIns="81650" bIns="40820" anchor="t" anchorCtr="0" compatLnSpc="0">
            <a:noAutofit/>
          </a:bodyPr>
          <a:lstStyle/>
          <a:p>
            <a:pPr defTabSz="829544">
              <a:spcBef>
                <a:spcPts val="327"/>
              </a:spcBef>
              <a:spcAft>
                <a:spcPts val="254"/>
              </a:spcAft>
              <a:defRPr sz="1990" b="0" i="0" u="none" strike="noStrike" kern="0" cap="none" spc="0" baseline="0">
                <a:solidFill>
                  <a:srgbClr val="000000"/>
                </a:solidFill>
                <a:uFillTx/>
              </a:defRPr>
            </a:pPr>
            <a:r>
              <a:rPr lang="fr-FR" sz="2014" b="1">
                <a:solidFill>
                  <a:srgbClr val="000000"/>
                </a:solidFill>
                <a:latin typeface="Trebuchet MS" pitchFamily="18"/>
                <a:ea typeface="Microsoft YaHei" pitchFamily="2"/>
                <a:cs typeface="Arial" pitchFamily="34"/>
              </a:rPr>
              <a:t>Bac pro :</a:t>
            </a:r>
          </a:p>
          <a:p>
            <a:pPr defTabSz="829544">
              <a:spcBef>
                <a:spcPts val="327"/>
              </a:spcBef>
              <a:spcAft>
                <a:spcPts val="254"/>
              </a:spcAft>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34"/>
              </a:rPr>
              <a:t> - Dure 3 ans</a:t>
            </a:r>
          </a:p>
          <a:p>
            <a:pPr defTabSz="829544">
              <a:spcBef>
                <a:spcPts val="327"/>
              </a:spcBef>
              <a:spcAft>
                <a:spcPts val="254"/>
              </a:spcAft>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34"/>
              </a:rPr>
              <a:t> - Diplôme de niveau 4</a:t>
            </a:r>
          </a:p>
          <a:p>
            <a:pPr defTabSz="829544">
              <a:spcBef>
                <a:spcPts val="327"/>
              </a:spcBef>
              <a:spcAft>
                <a:spcPts val="254"/>
              </a:spcAft>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34"/>
              </a:rPr>
              <a:t> - Prépare à un domaine de métiers (ex: Bac Pro    Boulangerie- Pâtisserie)</a:t>
            </a:r>
          </a:p>
          <a:p>
            <a:pPr defTabSz="829544">
              <a:spcBef>
                <a:spcPts val="327"/>
              </a:spcBef>
              <a:spcAft>
                <a:spcPts val="254"/>
              </a:spcAft>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34"/>
              </a:rPr>
              <a:t> - « famille de métiers » </a:t>
            </a:r>
          </a:p>
          <a:p>
            <a:pPr defTabSz="829544">
              <a:spcBef>
                <a:spcPts val="327"/>
              </a:spcBef>
              <a:spcAft>
                <a:spcPts val="254"/>
              </a:spcAft>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34"/>
              </a:rPr>
              <a:t> - Permet d’accéder à des études supérieures en rapport avec le domaine professionnel étudié</a:t>
            </a:r>
          </a:p>
        </p:txBody>
      </p:sp>
    </p:spTree>
    <p:extLst>
      <p:ext uri="{BB962C8B-B14F-4D97-AF65-F5344CB8AC3E}">
        <p14:creationId xmlns:p14="http://schemas.microsoft.com/office/powerpoint/2010/main" val="210326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Effect">
                      <p:stCondLst>
                        <p:cond delay="indefinite"/>
                      </p:stCondLst>
                      <p:childTnLst>
                        <p:par>
                          <p:cTn id="4" fill="hold" nodeType="withEffect">
                            <p:stCondLst>
                              <p:cond delay="0"/>
                            </p:stCondLst>
                            <p:childTnLst>
                              <p:par>
                                <p:cTn id="5" presetClass="entr"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pour une image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2009481" y="215876"/>
            <a:ext cx="4698259" cy="6696308"/>
          </a:xfrm>
        </p:spPr>
      </p:pic>
      <p:sp>
        <p:nvSpPr>
          <p:cNvPr id="3" name="Forme libre 2"/>
          <p:cNvSpPr/>
          <p:nvPr/>
        </p:nvSpPr>
        <p:spPr>
          <a:xfrm>
            <a:off x="5115962" y="647944"/>
            <a:ext cx="5479449" cy="86414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D320"/>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Objectif : mieux connaître un secteur professionnel</a:t>
            </a: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et compétences attendues avant de choisir un métier</a:t>
            </a:r>
          </a:p>
        </p:txBody>
      </p:sp>
      <p:sp>
        <p:nvSpPr>
          <p:cNvPr id="4" name="Forme libre 3"/>
          <p:cNvSpPr/>
          <p:nvPr/>
        </p:nvSpPr>
        <p:spPr>
          <a:xfrm>
            <a:off x="7085599" y="2952005"/>
            <a:ext cx="3125094" cy="1151864"/>
          </a:xfrm>
          <a:custGeom>
            <a:avLst>
              <a:gd name="f0" fmla="val -19920"/>
              <a:gd name="f1" fmla="val -6495"/>
            </a:avLst>
            <a:gdLst>
              <a:gd name="f2" fmla="val 10800000"/>
              <a:gd name="f3" fmla="val 5400000"/>
              <a:gd name="f4" fmla="val 16200000"/>
              <a:gd name="f5" fmla="val w"/>
              <a:gd name="f6" fmla="val h"/>
              <a:gd name="f7" fmla="val 0"/>
              <a:gd name="f8" fmla="val 21600"/>
              <a:gd name="f9" fmla="+- 0 0 1"/>
              <a:gd name="f10" fmla="val 2147483647"/>
              <a:gd name="f11" fmla="val 3590"/>
              <a:gd name="f12" fmla="val 8970"/>
              <a:gd name="f13" fmla="val 12630"/>
              <a:gd name="f14" fmla="val 18010"/>
              <a:gd name="f15" fmla="val -2147483647"/>
              <a:gd name="f16" fmla="*/ f5 1 21600"/>
              <a:gd name="f17" fmla="*/ f6 1 21600"/>
              <a:gd name="f18" fmla="+- 0 0 f11"/>
              <a:gd name="f19" fmla="+- 3590 0 f7"/>
              <a:gd name="f20" fmla="+- 0 0 f3"/>
              <a:gd name="f21" fmla="+- 21600 0 f14"/>
              <a:gd name="f22" fmla="+- 18010 0 f8"/>
              <a:gd name="f23" fmla="+- f8 0 f7"/>
              <a:gd name="f24" fmla="pin -2147483647 f0 2147483647"/>
              <a:gd name="f25" fmla="pin -2147483647 f1 2147483647"/>
              <a:gd name="f26" fmla="val f24"/>
              <a:gd name="f27" fmla="val f25"/>
              <a:gd name="f28" fmla="abs f18"/>
              <a:gd name="f29" fmla="abs f19"/>
              <a:gd name="f30" fmla="?: f18 f20 f3"/>
              <a:gd name="f31" fmla="?: f18 f3 f20"/>
              <a:gd name="f32" fmla="?: f18 f4 f3"/>
              <a:gd name="f33" fmla="?: f18 f3 f4"/>
              <a:gd name="f34" fmla="abs f21"/>
              <a:gd name="f35" fmla="?: f19 f20 f3"/>
              <a:gd name="f36" fmla="?: f19 f3 f20"/>
              <a:gd name="f37" fmla="?: f21 0 f2"/>
              <a:gd name="f38" fmla="?: f21 f2 0"/>
              <a:gd name="f39" fmla="abs f22"/>
              <a:gd name="f40" fmla="?: f21 f20 f3"/>
              <a:gd name="f41" fmla="?: f21 f3 f20"/>
              <a:gd name="f42" fmla="?: f21 f4 f3"/>
              <a:gd name="f43" fmla="?: f21 f3 f4"/>
              <a:gd name="f44" fmla="?: f22 f20 f3"/>
              <a:gd name="f45" fmla="?: f22 f3 f20"/>
              <a:gd name="f46" fmla="?: f18 0 f2"/>
              <a:gd name="f47" fmla="?: f18 f2 0"/>
              <a:gd name="f48" fmla="*/ f23 1 21600"/>
              <a:gd name="f49" fmla="*/ f24 f16 1"/>
              <a:gd name="f50" fmla="*/ f25 f17 1"/>
              <a:gd name="f51" fmla="+- f26 0 10800"/>
              <a:gd name="f52" fmla="+- f27 0 10800"/>
              <a:gd name="f53" fmla="+- f27 0 21600"/>
              <a:gd name="f54" fmla="+- f26 0 21600"/>
              <a:gd name="f55" fmla="?: f18 f33 f32"/>
              <a:gd name="f56" fmla="?: f18 f32 f33"/>
              <a:gd name="f57" fmla="?: f19 f31 f30"/>
              <a:gd name="f58" fmla="?: f19 f38 f37"/>
              <a:gd name="f59" fmla="?: f19 f37 f38"/>
              <a:gd name="f60" fmla="?: f21 f35 f36"/>
              <a:gd name="f61" fmla="?: f21 f43 f42"/>
              <a:gd name="f62" fmla="?: f21 f42 f43"/>
              <a:gd name="f63" fmla="?: f22 f41 f40"/>
              <a:gd name="f64" fmla="?: f22 f47 f46"/>
              <a:gd name="f65" fmla="?: f22 f46 f47"/>
              <a:gd name="f66" fmla="?: f18 f44 f45"/>
              <a:gd name="f67" fmla="*/ 800 f48 1"/>
              <a:gd name="f68" fmla="*/ 20800 f48 1"/>
              <a:gd name="f69" fmla="abs f51"/>
              <a:gd name="f70" fmla="abs f52"/>
              <a:gd name="f71" fmla="?: f19 f56 f55"/>
              <a:gd name="f72" fmla="?: f21 f58 f59"/>
              <a:gd name="f73" fmla="?: f22 f62 f61"/>
              <a:gd name="f74" fmla="?: f18 f64 f65"/>
              <a:gd name="f75" fmla="*/ f67 1 f48"/>
              <a:gd name="f76" fmla="*/ f68 1 f48"/>
              <a:gd name="f77" fmla="+- f69 0 f70"/>
              <a:gd name="f78" fmla="+- f70 0 f69"/>
              <a:gd name="f79" fmla="*/ f75 f16 1"/>
              <a:gd name="f80" fmla="*/ f76 f16 1"/>
              <a:gd name="f81" fmla="*/ f76 f17 1"/>
              <a:gd name="f82" fmla="*/ f75 f17 1"/>
              <a:gd name="f83" fmla="?: f52 f9 f77"/>
              <a:gd name="f84" fmla="?: f52 f77 f9"/>
              <a:gd name="f85" fmla="?: f51 f9 f78"/>
              <a:gd name="f86" fmla="?: f51 f78 f9"/>
              <a:gd name="f87" fmla="?: f26 f9 f83"/>
              <a:gd name="f88" fmla="?: f26 f9 f84"/>
              <a:gd name="f89" fmla="?: f53 f85 f9"/>
              <a:gd name="f90" fmla="?: f53 f86 f9"/>
              <a:gd name="f91" fmla="?: f54 f84 f9"/>
              <a:gd name="f92" fmla="?: f54 f83 f9"/>
              <a:gd name="f93" fmla="?: f27 f9 f86"/>
              <a:gd name="f94" fmla="?: f27 f9 f85"/>
              <a:gd name="f95" fmla="?: f87 f26 0"/>
              <a:gd name="f96" fmla="?: f87 f27 6280"/>
              <a:gd name="f97" fmla="?: f88 f26 0"/>
              <a:gd name="f98" fmla="?: f88 f27 15320"/>
              <a:gd name="f99" fmla="?: f89 f26 6280"/>
              <a:gd name="f100" fmla="?: f89 f27 21600"/>
              <a:gd name="f101" fmla="?: f90 f26 15320"/>
              <a:gd name="f102" fmla="?: f90 f27 21600"/>
              <a:gd name="f103" fmla="?: f91 f26 21600"/>
              <a:gd name="f104" fmla="?: f91 f27 15320"/>
              <a:gd name="f105" fmla="?: f92 f26 21600"/>
              <a:gd name="f106" fmla="?: f92 f27 6280"/>
              <a:gd name="f107" fmla="?: f93 f26 15320"/>
              <a:gd name="f108" fmla="?: f93 f27 0"/>
              <a:gd name="f109" fmla="?: f94 f26 6280"/>
              <a:gd name="f110" fmla="?: f94 f27 0"/>
            </a:gdLst>
            <a:ahLst>
              <a:ahXY gdRefX="f0" minX="f15" maxX="f10" gdRefY="f1" minY="f15" maxY="f10">
                <a:pos x="f49" y="f50"/>
              </a:ahXY>
            </a:ahLst>
            <a:cxnLst>
              <a:cxn ang="3cd4">
                <a:pos x="hc" y="t"/>
              </a:cxn>
              <a:cxn ang="0">
                <a:pos x="r" y="vc"/>
              </a:cxn>
              <a:cxn ang="cd4">
                <a:pos x="hc" y="b"/>
              </a:cxn>
              <a:cxn ang="cd2">
                <a:pos x="l" y="vc"/>
              </a:cxn>
            </a:cxnLst>
            <a:rect l="f79" t="f82" r="f80" b="f81"/>
            <a:pathLst>
              <a:path w="21600" h="21600">
                <a:moveTo>
                  <a:pt x="f11" y="f7"/>
                </a:moveTo>
                <a:arcTo wR="f28" hR="f29" stAng="f71" swAng="f57"/>
                <a:lnTo>
                  <a:pt x="f95" y="f96"/>
                </a:lnTo>
                <a:lnTo>
                  <a:pt x="f7" y="f12"/>
                </a:lnTo>
                <a:lnTo>
                  <a:pt x="f7" y="f13"/>
                </a:lnTo>
                <a:lnTo>
                  <a:pt x="f97" y="f98"/>
                </a:lnTo>
                <a:lnTo>
                  <a:pt x="f7" y="f14"/>
                </a:lnTo>
                <a:arcTo wR="f29" hR="f34" stAng="f72" swAng="f60"/>
                <a:lnTo>
                  <a:pt x="f99" y="f100"/>
                </a:lnTo>
                <a:lnTo>
                  <a:pt x="f12" y="f8"/>
                </a:lnTo>
                <a:lnTo>
                  <a:pt x="f13" y="f8"/>
                </a:lnTo>
                <a:lnTo>
                  <a:pt x="f101" y="f102"/>
                </a:lnTo>
                <a:lnTo>
                  <a:pt x="f14" y="f8"/>
                </a:lnTo>
                <a:arcTo wR="f34" hR="f39" stAng="f73" swAng="f63"/>
                <a:lnTo>
                  <a:pt x="f103" y="f104"/>
                </a:lnTo>
                <a:lnTo>
                  <a:pt x="f8" y="f13"/>
                </a:lnTo>
                <a:lnTo>
                  <a:pt x="f8" y="f12"/>
                </a:lnTo>
                <a:lnTo>
                  <a:pt x="f105" y="f106"/>
                </a:lnTo>
                <a:lnTo>
                  <a:pt x="f8" y="f11"/>
                </a:lnTo>
                <a:arcTo wR="f39" hR="f28" stAng="f74" swAng="f66"/>
                <a:lnTo>
                  <a:pt x="f107" y="f108"/>
                </a:lnTo>
                <a:lnTo>
                  <a:pt x="f13" y="f7"/>
                </a:lnTo>
                <a:lnTo>
                  <a:pt x="f12" y="f7"/>
                </a:lnTo>
                <a:lnTo>
                  <a:pt x="f109" y="f110"/>
                </a:lnTo>
                <a:close/>
              </a:path>
            </a:pathLst>
          </a:custGeom>
          <a:solidFill>
            <a:srgbClr val="FFD320"/>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bac pro cuisine</a:t>
            </a: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 bac pro commercialisation</a:t>
            </a: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et service en restauration</a:t>
            </a:r>
          </a:p>
          <a:p>
            <a:pPr algn="ct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p:txBody>
      </p:sp>
      <p:sp>
        <p:nvSpPr>
          <p:cNvPr id="5" name="Forme libre 4"/>
          <p:cNvSpPr/>
          <p:nvPr/>
        </p:nvSpPr>
        <p:spPr>
          <a:xfrm>
            <a:off x="5703814" y="4608123"/>
            <a:ext cx="4891596" cy="86414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D320"/>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il y a des bacs pro hors familles de métiers !!!</a:t>
            </a: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Ex : bac pro ASSP (aide à la personne)</a:t>
            </a:r>
          </a:p>
        </p:txBody>
      </p:sp>
    </p:spTree>
    <p:extLst>
      <p:ext uri="{BB962C8B-B14F-4D97-AF65-F5344CB8AC3E}">
        <p14:creationId xmlns:p14="http://schemas.microsoft.com/office/powerpoint/2010/main" val="453747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2031356" y="609412"/>
            <a:ext cx="6890300" cy="1320382"/>
          </a:xfrm>
        </p:spPr>
        <p:txBody>
          <a:bodyPr/>
          <a:lstStyle/>
          <a:p>
            <a:pPr lvl="0"/>
            <a:r>
              <a:rPr lang="fr-FR" sz="3266" u="sng"/>
              <a:t>Se former sous statut scolaire ou apprenti ?</a:t>
            </a:r>
          </a:p>
        </p:txBody>
      </p:sp>
      <p:sp>
        <p:nvSpPr>
          <p:cNvPr id="3" name="Forme libre 2"/>
          <p:cNvSpPr/>
          <p:nvPr/>
        </p:nvSpPr>
        <p:spPr>
          <a:xfrm>
            <a:off x="2549322" y="1929795"/>
            <a:ext cx="3415760" cy="4766188"/>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CFE7F5"/>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1990" b="0" i="0" u="none" strike="noStrike" kern="0" cap="none" spc="0" baseline="0">
                <a:solidFill>
                  <a:srgbClr val="000000"/>
                </a:solidFill>
                <a:uFillTx/>
              </a:defRPr>
            </a:pPr>
            <a:r>
              <a:rPr lang="fr-FR" sz="1805" b="1">
                <a:solidFill>
                  <a:srgbClr val="000000"/>
                </a:solidFill>
                <a:latin typeface="Arial" pitchFamily="18"/>
                <a:ea typeface="Microsoft YaHei" pitchFamily="2"/>
                <a:cs typeface="Arial" pitchFamily="2"/>
              </a:rPr>
              <a:t>STATUT SCOLAIRE</a:t>
            </a:r>
          </a:p>
          <a:p>
            <a:pPr algn="ct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formation en LP</a:t>
            </a:r>
          </a:p>
          <a:p>
            <a:pPr algn="ct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stage en entreprise (de 16 à 20</a:t>
            </a: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semaines en bac pro)</a:t>
            </a:r>
          </a:p>
          <a:p>
            <a:pPr algn="ct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convention de stage avec une</a:t>
            </a: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entreprise</a:t>
            </a:r>
          </a:p>
        </p:txBody>
      </p:sp>
      <p:sp>
        <p:nvSpPr>
          <p:cNvPr id="4" name="Forme libre 3"/>
          <p:cNvSpPr/>
          <p:nvPr/>
        </p:nvSpPr>
        <p:spPr>
          <a:xfrm>
            <a:off x="6214263" y="1894192"/>
            <a:ext cx="3604518" cy="480178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CFE7F5"/>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1990" b="0" i="0" u="none" strike="noStrike" kern="0" cap="none" spc="0" baseline="0">
                <a:solidFill>
                  <a:srgbClr val="000000"/>
                </a:solidFill>
                <a:uFillTx/>
              </a:defRPr>
            </a:pPr>
            <a:r>
              <a:rPr lang="fr-FR" sz="1805" b="1">
                <a:solidFill>
                  <a:srgbClr val="000000"/>
                </a:solidFill>
                <a:latin typeface="Arial" pitchFamily="18"/>
                <a:ea typeface="Microsoft YaHei" pitchFamily="2"/>
                <a:cs typeface="Arial" pitchFamily="2"/>
              </a:rPr>
              <a:t>STATUT D'APPRENTI</a:t>
            </a:r>
          </a:p>
          <a:p>
            <a:pPr algn="ct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formation en entreprise et en CFA</a:t>
            </a: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(Centre de Formation d'Apprentis)</a:t>
            </a:r>
          </a:p>
          <a:p>
            <a:pPr algn="ct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-1/3 temps en cours</a:t>
            </a: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2/3 temps en entreprise</a:t>
            </a:r>
          </a:p>
          <a:p>
            <a:pPr algn="ct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contrat de travail avec entreprise</a:t>
            </a:r>
          </a:p>
        </p:txBody>
      </p:sp>
    </p:spTree>
    <p:extLst>
      <p:ext uri="{BB962C8B-B14F-4D97-AF65-F5344CB8AC3E}">
        <p14:creationId xmlns:p14="http://schemas.microsoft.com/office/powerpoint/2010/main" val="3485483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61744" y="2806348"/>
            <a:ext cx="2067289" cy="1245269"/>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solidFill>
            <a:srgbClr val="FFFFFF"/>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3629">
                <a:solidFill>
                  <a:srgbClr val="000000"/>
                </a:solidFill>
                <a:latin typeface="Trebuchet MS" pitchFamily="18"/>
                <a:ea typeface="Microsoft YaHei" pitchFamily="2"/>
                <a:cs typeface="Arial" pitchFamily="2"/>
              </a:rPr>
              <a:t>VOIE PRO</a:t>
            </a:r>
          </a:p>
        </p:txBody>
      </p:sp>
      <p:sp>
        <p:nvSpPr>
          <p:cNvPr id="3" name="Rectangle : coins arrondis 2"/>
          <p:cNvSpPr/>
          <p:nvPr/>
        </p:nvSpPr>
        <p:spPr>
          <a:xfrm>
            <a:off x="2139461" y="702162"/>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FF00"/>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HOTELLERIE RESTAURATION</a:t>
            </a:r>
          </a:p>
        </p:txBody>
      </p:sp>
      <p:sp>
        <p:nvSpPr>
          <p:cNvPr id="4" name="Rectangle : coins arrondis 3"/>
          <p:cNvSpPr/>
          <p:nvPr/>
        </p:nvSpPr>
        <p:spPr>
          <a:xfrm>
            <a:off x="5260307" y="4513084"/>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658DF"/>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BATIMENT/TP</a:t>
            </a:r>
          </a:p>
        </p:txBody>
      </p:sp>
      <p:sp>
        <p:nvSpPr>
          <p:cNvPr id="5" name="Rectangle : coins arrondis 4"/>
          <p:cNvSpPr/>
          <p:nvPr/>
        </p:nvSpPr>
        <p:spPr>
          <a:xfrm>
            <a:off x="8769148" y="3581334"/>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030A0"/>
          </a:solidFill>
          <a:ln w="19083" cap="flat">
            <a:solidFill>
              <a:srgbClr val="7030A0"/>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INDUSTRIE</a:t>
            </a:r>
          </a:p>
        </p:txBody>
      </p:sp>
      <p:sp>
        <p:nvSpPr>
          <p:cNvPr id="6" name="Rectangle : coins arrondis 5"/>
          <p:cNvSpPr/>
          <p:nvPr/>
        </p:nvSpPr>
        <p:spPr>
          <a:xfrm>
            <a:off x="8227343" y="1795570"/>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D3D3D3"/>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BEAUTE, BIEN ETRE</a:t>
            </a:r>
          </a:p>
        </p:txBody>
      </p:sp>
      <p:sp>
        <p:nvSpPr>
          <p:cNvPr id="7" name="Rectangle : coins arrondis 6"/>
          <p:cNvSpPr/>
          <p:nvPr/>
        </p:nvSpPr>
        <p:spPr>
          <a:xfrm>
            <a:off x="7019950" y="410517"/>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C000"/>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ART</a:t>
            </a:r>
          </a:p>
        </p:txBody>
      </p:sp>
      <p:sp>
        <p:nvSpPr>
          <p:cNvPr id="8" name="Rectangle : coins arrondis 7"/>
          <p:cNvSpPr/>
          <p:nvPr/>
        </p:nvSpPr>
        <p:spPr>
          <a:xfrm>
            <a:off x="4833134" y="1428811"/>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8EE3C7"/>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AUTOMOBILE</a:t>
            </a:r>
          </a:p>
        </p:txBody>
      </p:sp>
      <p:sp>
        <p:nvSpPr>
          <p:cNvPr id="9" name="Rectangle : coins arrondis 8"/>
          <p:cNvSpPr/>
          <p:nvPr/>
        </p:nvSpPr>
        <p:spPr>
          <a:xfrm>
            <a:off x="2686160" y="3581334"/>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F0"/>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COMMERCE</a:t>
            </a:r>
          </a:p>
        </p:txBody>
      </p:sp>
      <p:sp>
        <p:nvSpPr>
          <p:cNvPr id="10" name="Rectangle : coins arrondis 9"/>
          <p:cNvSpPr/>
          <p:nvPr/>
        </p:nvSpPr>
        <p:spPr>
          <a:xfrm>
            <a:off x="2204122" y="5254764"/>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0000"/>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AGRICOLE</a:t>
            </a:r>
          </a:p>
        </p:txBody>
      </p:sp>
      <p:sp>
        <p:nvSpPr>
          <p:cNvPr id="11" name="Rectangle : coins arrondis 10"/>
          <p:cNvSpPr/>
          <p:nvPr/>
        </p:nvSpPr>
        <p:spPr>
          <a:xfrm>
            <a:off x="1811565" y="2154814"/>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DFF5FC"/>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AERONAUTIQUE</a:t>
            </a:r>
          </a:p>
        </p:txBody>
      </p:sp>
      <p:sp>
        <p:nvSpPr>
          <p:cNvPr id="12" name="Rectangle : coins arrondis 11"/>
          <p:cNvSpPr/>
          <p:nvPr/>
        </p:nvSpPr>
        <p:spPr>
          <a:xfrm>
            <a:off x="7486974" y="4784149"/>
            <a:ext cx="174919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2E946B"/>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TRANSPORT ET LOGISTIQUE</a:t>
            </a:r>
          </a:p>
        </p:txBody>
      </p:sp>
      <p:sp>
        <p:nvSpPr>
          <p:cNvPr id="13" name="Rectangle : coins arrondis 12"/>
          <p:cNvSpPr/>
          <p:nvPr/>
        </p:nvSpPr>
        <p:spPr>
          <a:xfrm>
            <a:off x="4435683" y="113977"/>
            <a:ext cx="1921300" cy="9405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C0B68E"/>
          </a:solidFill>
          <a:ln w="19083" cap="flat">
            <a:solidFill>
              <a:srgbClr val="96D141"/>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GESTION</a:t>
            </a:r>
          </a:p>
          <a:p>
            <a:pPr algn="ct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ADMINISTRATION</a:t>
            </a:r>
          </a:p>
        </p:txBody>
      </p:sp>
      <p:sp>
        <p:nvSpPr>
          <p:cNvPr id="14" name="ZoneTexte 14"/>
          <p:cNvSpPr/>
          <p:nvPr/>
        </p:nvSpPr>
        <p:spPr>
          <a:xfrm>
            <a:off x="5260639" y="6374625"/>
            <a:ext cx="3379178" cy="325645"/>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81650" tIns="40820" rIns="81650" bIns="40820" anchor="t" anchorCtr="0" compatLnSpc="0">
            <a:spAutoFit/>
          </a:bodyPr>
          <a:lstStyle/>
          <a:p>
            <a:pPr defTabSz="829544">
              <a:defRPr sz="1990" b="0" i="0" u="none" strike="noStrike" kern="0" cap="none" spc="0" baseline="0">
                <a:solidFill>
                  <a:srgbClr val="000000"/>
                </a:solidFill>
                <a:uFillTx/>
              </a:defRPr>
            </a:pPr>
            <a:r>
              <a:rPr lang="fr-FR" sz="1633">
                <a:solidFill>
                  <a:srgbClr val="000000"/>
                </a:solidFill>
                <a:latin typeface="Trebuchet MS" pitchFamily="18"/>
                <a:ea typeface="Microsoft YaHei" pitchFamily="2"/>
                <a:cs typeface="Arial" pitchFamily="2"/>
              </a:rPr>
              <a:t>Et beaucoup d’autres...</a:t>
            </a:r>
          </a:p>
        </p:txBody>
      </p:sp>
    </p:spTree>
    <p:extLst>
      <p:ext uri="{BB962C8B-B14F-4D97-AF65-F5344CB8AC3E}">
        <p14:creationId xmlns:p14="http://schemas.microsoft.com/office/powerpoint/2010/main" val="623382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611465" y="2355518"/>
            <a:ext cx="4969074" cy="2161639"/>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4501">
                <a:solidFill>
                  <a:srgbClr val="000000"/>
                </a:solidFill>
                <a:latin typeface="Calibri"/>
              </a:rPr>
              <a:t>ORIENTATION </a:t>
            </a:r>
          </a:p>
          <a:p>
            <a:pPr algn="ctr" defTabSz="829544">
              <a:defRPr sz="1800" b="0" i="0" u="none" strike="noStrike" kern="0" cap="none" spc="0" baseline="0">
                <a:solidFill>
                  <a:srgbClr val="000000"/>
                </a:solidFill>
                <a:uFillTx/>
              </a:defRPr>
            </a:pPr>
            <a:r>
              <a:rPr lang="fr-FR" sz="4501">
                <a:solidFill>
                  <a:srgbClr val="000000"/>
                </a:solidFill>
                <a:latin typeface="Calibri"/>
              </a:rPr>
              <a:t>ET </a:t>
            </a:r>
          </a:p>
          <a:p>
            <a:pPr algn="ctr" defTabSz="829544">
              <a:defRPr sz="1800" b="0" i="0" u="none" strike="noStrike" kern="0" cap="none" spc="0" baseline="0">
                <a:solidFill>
                  <a:srgbClr val="000000"/>
                </a:solidFill>
                <a:uFillTx/>
              </a:defRPr>
            </a:pPr>
            <a:r>
              <a:rPr lang="fr-FR" sz="4501">
                <a:solidFill>
                  <a:srgbClr val="000000"/>
                </a:solidFill>
                <a:latin typeface="Calibri"/>
              </a:rPr>
              <a:t>AFFECTATION </a:t>
            </a:r>
          </a:p>
        </p:txBody>
      </p:sp>
    </p:spTree>
    <p:extLst>
      <p:ext uri="{BB962C8B-B14F-4D97-AF65-F5344CB8AC3E}">
        <p14:creationId xmlns:p14="http://schemas.microsoft.com/office/powerpoint/2010/main" val="2943246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929026" y="2618674"/>
            <a:ext cx="9142674" cy="1325559"/>
          </a:xfrm>
        </p:spPr>
        <p:txBody>
          <a:bodyPr>
            <a:normAutofit fontScale="90000"/>
          </a:bodyPr>
          <a:lstStyle/>
          <a:p>
            <a:r>
              <a:rPr lang="fr-FR" dirty="0"/>
              <a:t>L</a:t>
            </a:r>
            <a:r>
              <a:rPr lang="fr-FR" dirty="0" smtClean="0"/>
              <a:t>es voies d’orientation après la 3</a:t>
            </a:r>
            <a:r>
              <a:rPr lang="fr-FR" baseline="30000" dirty="0" smtClean="0"/>
              <a:t>ème</a:t>
            </a:r>
            <a:r>
              <a:rPr lang="fr-FR" dirty="0" smtClean="0"/>
              <a:t>? </a:t>
            </a:r>
            <a:br>
              <a:rPr lang="fr-FR" dirty="0" smtClean="0"/>
            </a:br>
            <a:endParaRPr lang="fr-FR" dirty="0"/>
          </a:p>
        </p:txBody>
      </p:sp>
    </p:spTree>
    <p:extLst>
      <p:ext uri="{BB962C8B-B14F-4D97-AF65-F5344CB8AC3E}">
        <p14:creationId xmlns:p14="http://schemas.microsoft.com/office/powerpoint/2010/main" val="2984878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2"/>
          <p:cNvSpPr/>
          <p:nvPr/>
        </p:nvSpPr>
        <p:spPr>
          <a:xfrm>
            <a:off x="1832296" y="718927"/>
            <a:ext cx="8207705" cy="478360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E7E6E6"/>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633">
              <a:solidFill>
                <a:srgbClr val="FFFFFF"/>
              </a:solidFill>
              <a:latin typeface="Calibri"/>
            </a:endParaRPr>
          </a:p>
        </p:txBody>
      </p:sp>
      <p:sp>
        <p:nvSpPr>
          <p:cNvPr id="3" name="ZoneTexte 3"/>
          <p:cNvSpPr txBox="1"/>
          <p:nvPr/>
        </p:nvSpPr>
        <p:spPr>
          <a:xfrm>
            <a:off x="1832296" y="837963"/>
            <a:ext cx="8207705" cy="3224815"/>
          </a:xfrm>
          <a:prstGeom prst="rect">
            <a:avLst/>
          </a:prstGeom>
          <a:noFill/>
          <a:ln cap="flat">
            <a:noFill/>
          </a:ln>
        </p:spPr>
        <p:txBody>
          <a:bodyPr vert="horz" wrap="square" lIns="82953" tIns="41476" rIns="82953" bIns="41476" anchor="t" anchorCtr="0" compatLnSpc="1">
            <a:spAutoFit/>
          </a:bodyPr>
          <a:lstStyle/>
          <a:p>
            <a:pPr algn="ctr" defTabSz="829544">
              <a:defRPr sz="1800" b="0" i="0" u="none" strike="noStrike" kern="0" cap="none" spc="0" baseline="0">
                <a:solidFill>
                  <a:srgbClr val="000000"/>
                </a:solidFill>
                <a:uFillTx/>
              </a:defRPr>
            </a:pPr>
            <a:r>
              <a:rPr lang="fr-FR" sz="2268" b="1">
                <a:solidFill>
                  <a:srgbClr val="2E75B6"/>
                </a:solidFill>
                <a:effectLst>
                  <a:outerShdw dist="38096" dir="2700000">
                    <a:srgbClr val="000000"/>
                  </a:outerShdw>
                </a:effectLst>
                <a:latin typeface="Calibri"/>
              </a:rPr>
              <a:t>L’ORIENTATION : </a:t>
            </a:r>
          </a:p>
          <a:p>
            <a:pPr defTabSz="829544">
              <a:defRPr sz="1800" b="0" i="0" u="none" strike="noStrike" kern="0" cap="none" spc="0" baseline="0">
                <a:solidFill>
                  <a:srgbClr val="000000"/>
                </a:solidFill>
                <a:uFillTx/>
              </a:defRPr>
            </a:pPr>
            <a:r>
              <a:rPr lang="fr-FR" sz="2268">
                <a:solidFill>
                  <a:srgbClr val="000000"/>
                </a:solidFill>
                <a:latin typeface="Calibri"/>
              </a:rPr>
              <a:t>Ce que l’élève veut faire.</a:t>
            </a:r>
          </a:p>
          <a:p>
            <a:pPr defTabSz="829544">
              <a:defRPr sz="1800" b="0" i="0" u="none" strike="noStrike" kern="0" cap="none" spc="0" baseline="0">
                <a:solidFill>
                  <a:srgbClr val="000000"/>
                </a:solidFill>
                <a:uFillTx/>
              </a:defRPr>
            </a:pPr>
            <a:r>
              <a:rPr lang="fr-FR" sz="2268" b="1">
                <a:solidFill>
                  <a:srgbClr val="000000"/>
                </a:solidFill>
                <a:latin typeface="Calibri"/>
              </a:rPr>
              <a:t>C’est le choix de la voie que l’élève souhaite prendre après la 3</a:t>
            </a:r>
            <a:r>
              <a:rPr lang="fr-FR" sz="2268" b="1" baseline="30000">
                <a:solidFill>
                  <a:srgbClr val="000000"/>
                </a:solidFill>
                <a:latin typeface="Calibri"/>
              </a:rPr>
              <a:t>ème</a:t>
            </a:r>
            <a:r>
              <a:rPr lang="fr-FR" sz="2268" b="1">
                <a:solidFill>
                  <a:srgbClr val="000000"/>
                </a:solidFill>
                <a:latin typeface="Calibri"/>
              </a:rPr>
              <a:t> </a:t>
            </a:r>
            <a:r>
              <a:rPr lang="fr-FR" sz="2268">
                <a:solidFill>
                  <a:srgbClr val="000000"/>
                </a:solidFill>
                <a:latin typeface="Calibri"/>
              </a:rPr>
              <a:t>: </a:t>
            </a:r>
          </a:p>
          <a:p>
            <a:pPr defTabSz="829544">
              <a:defRPr sz="1800" b="0" i="0" u="none" strike="noStrike" kern="0" cap="none" spc="0" baseline="0">
                <a:solidFill>
                  <a:srgbClr val="000000"/>
                </a:solidFill>
                <a:uFillTx/>
              </a:defRPr>
            </a:pPr>
            <a:r>
              <a:rPr lang="fr-FR" sz="2268">
                <a:solidFill>
                  <a:srgbClr val="000000"/>
                </a:solidFill>
                <a:latin typeface="Calibri"/>
              </a:rPr>
              <a:t>-2ndeGT</a:t>
            </a:r>
          </a:p>
          <a:p>
            <a:pPr defTabSz="829544">
              <a:defRPr sz="1800" b="0" i="0" u="none" strike="noStrike" kern="0" cap="none" spc="0" baseline="0">
                <a:solidFill>
                  <a:srgbClr val="000000"/>
                </a:solidFill>
                <a:uFillTx/>
              </a:defRPr>
            </a:pPr>
            <a:r>
              <a:rPr lang="fr-FR" sz="2268">
                <a:solidFill>
                  <a:srgbClr val="000000"/>
                </a:solidFill>
                <a:latin typeface="Calibri"/>
              </a:rPr>
              <a:t>-2</a:t>
            </a:r>
            <a:r>
              <a:rPr lang="fr-FR" sz="2268" baseline="30000">
                <a:solidFill>
                  <a:srgbClr val="000000"/>
                </a:solidFill>
                <a:latin typeface="Calibri"/>
              </a:rPr>
              <a:t>nde</a:t>
            </a:r>
            <a:r>
              <a:rPr lang="fr-FR" sz="2268">
                <a:solidFill>
                  <a:srgbClr val="000000"/>
                </a:solidFill>
                <a:latin typeface="Calibri"/>
              </a:rPr>
              <a:t> pro</a:t>
            </a:r>
          </a:p>
          <a:p>
            <a:pPr defTabSz="829544">
              <a:defRPr sz="1800" b="0" i="0" u="none" strike="noStrike" kern="0" cap="none" spc="0" baseline="0">
                <a:solidFill>
                  <a:srgbClr val="000000"/>
                </a:solidFill>
                <a:uFillTx/>
              </a:defRPr>
            </a:pPr>
            <a:r>
              <a:rPr lang="fr-FR" sz="2268">
                <a:solidFill>
                  <a:srgbClr val="000000"/>
                </a:solidFill>
                <a:latin typeface="Calibri"/>
              </a:rPr>
              <a:t>-CAP</a:t>
            </a:r>
          </a:p>
          <a:p>
            <a:pPr defTabSz="829544">
              <a:defRPr sz="1800" b="0" i="0" u="none" strike="noStrike" kern="0" cap="none" spc="0" baseline="0">
                <a:solidFill>
                  <a:srgbClr val="000000"/>
                </a:solidFill>
                <a:uFillTx/>
              </a:defRPr>
            </a:pPr>
            <a:r>
              <a:rPr lang="fr-FR" sz="2268">
                <a:solidFill>
                  <a:srgbClr val="000000"/>
                </a:solidFill>
                <a:latin typeface="Calibri"/>
              </a:rPr>
              <a:t>C’est une intention, un projet discuté avec l’élève et l’équipe éducative. Les parents expriment un vœu d’orientation, et le conseil de classe donne un avis puis une proposition. </a:t>
            </a:r>
          </a:p>
        </p:txBody>
      </p:sp>
    </p:spTree>
    <p:extLst>
      <p:ext uri="{BB962C8B-B14F-4D97-AF65-F5344CB8AC3E}">
        <p14:creationId xmlns:p14="http://schemas.microsoft.com/office/powerpoint/2010/main" val="3512045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2"/>
          <p:cNvSpPr/>
          <p:nvPr/>
        </p:nvSpPr>
        <p:spPr>
          <a:xfrm>
            <a:off x="1832296" y="718927"/>
            <a:ext cx="7958847" cy="5107107"/>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E7E6E6"/>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633">
              <a:solidFill>
                <a:srgbClr val="FFFFFF"/>
              </a:solidFill>
              <a:latin typeface="Calibri"/>
            </a:endParaRPr>
          </a:p>
        </p:txBody>
      </p:sp>
      <p:sp>
        <p:nvSpPr>
          <p:cNvPr id="3" name="ZoneTexte 3"/>
          <p:cNvSpPr txBox="1"/>
          <p:nvPr/>
        </p:nvSpPr>
        <p:spPr>
          <a:xfrm>
            <a:off x="1832296" y="837963"/>
            <a:ext cx="7958847" cy="5344241"/>
          </a:xfrm>
          <a:prstGeom prst="rect">
            <a:avLst/>
          </a:prstGeom>
          <a:noFill/>
          <a:ln cap="flat">
            <a:noFill/>
          </a:ln>
        </p:spPr>
        <p:txBody>
          <a:bodyPr vert="horz" wrap="square" lIns="82953" tIns="41476" rIns="82953" bIns="41476" anchor="t" anchorCtr="0" compatLnSpc="1">
            <a:spAutoFit/>
          </a:bodyPr>
          <a:lstStyle/>
          <a:p>
            <a:pPr algn="ctr" defTabSz="829544">
              <a:defRPr sz="1800" b="0" i="0" u="none" strike="noStrike" kern="0" cap="none" spc="0" baseline="0">
                <a:solidFill>
                  <a:srgbClr val="000000"/>
                </a:solidFill>
                <a:uFillTx/>
              </a:defRPr>
            </a:pPr>
            <a:r>
              <a:rPr lang="fr-FR" sz="2268" b="1" dirty="0">
                <a:solidFill>
                  <a:srgbClr val="2E75B6"/>
                </a:solidFill>
                <a:effectLst>
                  <a:outerShdw dist="38096" dir="2700000">
                    <a:srgbClr val="000000"/>
                  </a:outerShdw>
                </a:effectLst>
                <a:latin typeface="Calibri"/>
              </a:rPr>
              <a:t>L’AFFECTATION : </a:t>
            </a:r>
          </a:p>
          <a:p>
            <a:pPr algn="ctr" defTabSz="829544">
              <a:defRPr sz="1800" b="0" i="0" u="none" strike="noStrike" kern="0" cap="none" spc="0" baseline="0">
                <a:solidFill>
                  <a:srgbClr val="000000"/>
                </a:solidFill>
                <a:uFillTx/>
              </a:defRPr>
            </a:pPr>
            <a:endParaRPr lang="fr-FR" sz="2268" b="1" dirty="0">
              <a:solidFill>
                <a:srgbClr val="2E75B6"/>
              </a:solidFill>
              <a:effectLst>
                <a:outerShdw dist="38096" dir="2700000">
                  <a:srgbClr val="000000"/>
                </a:outerShdw>
              </a:effectLst>
              <a:latin typeface="Calibri"/>
            </a:endParaRPr>
          </a:p>
          <a:p>
            <a:pPr defTabSz="829544">
              <a:defRPr sz="1800" b="0" i="0" u="none" strike="noStrike" kern="0" cap="none" spc="0" baseline="0">
                <a:solidFill>
                  <a:srgbClr val="000000"/>
                </a:solidFill>
                <a:uFillTx/>
              </a:defRPr>
            </a:pPr>
            <a:r>
              <a:rPr lang="fr-FR" sz="2540" dirty="0">
                <a:solidFill>
                  <a:srgbClr val="000000"/>
                </a:solidFill>
                <a:latin typeface="Calibri"/>
              </a:rPr>
              <a:t>Une fois que la voie est choisie, il faut savoir </a:t>
            </a:r>
            <a:r>
              <a:rPr lang="fr-FR" sz="2540" b="1" dirty="0">
                <a:solidFill>
                  <a:srgbClr val="000000"/>
                </a:solidFill>
                <a:latin typeface="Calibri"/>
              </a:rPr>
              <a:t>dans quel lycée ou quel établissement</a:t>
            </a:r>
            <a:r>
              <a:rPr lang="fr-FR" sz="2540" dirty="0">
                <a:solidFill>
                  <a:srgbClr val="000000"/>
                </a:solidFill>
                <a:latin typeface="Calibri"/>
              </a:rPr>
              <a:t> l’élève va aller.</a:t>
            </a:r>
            <a:br>
              <a:rPr lang="fr-FR" sz="2540" dirty="0">
                <a:solidFill>
                  <a:srgbClr val="000000"/>
                </a:solidFill>
                <a:latin typeface="Calibri"/>
              </a:rPr>
            </a:br>
            <a:r>
              <a:rPr lang="fr-FR" sz="2540" dirty="0">
                <a:solidFill>
                  <a:srgbClr val="000000"/>
                </a:solidFill>
                <a:latin typeface="Calibri"/>
              </a:rPr>
              <a:t>C’est ce qu’on appelle l’</a:t>
            </a:r>
            <a:r>
              <a:rPr lang="fr-FR" sz="2540" b="1" dirty="0">
                <a:solidFill>
                  <a:srgbClr val="000000"/>
                </a:solidFill>
                <a:latin typeface="Calibri"/>
              </a:rPr>
              <a:t>affectation</a:t>
            </a:r>
            <a:r>
              <a:rPr lang="fr-FR" sz="2540" dirty="0">
                <a:solidFill>
                  <a:srgbClr val="000000"/>
                </a:solidFill>
                <a:latin typeface="Calibri"/>
              </a:rPr>
              <a:t>.</a:t>
            </a:r>
          </a:p>
          <a:p>
            <a:pPr defTabSz="829544">
              <a:defRPr sz="1800" b="0" i="0" u="none" strike="noStrike" kern="0" cap="none" spc="0" baseline="0">
                <a:solidFill>
                  <a:srgbClr val="000000"/>
                </a:solidFill>
                <a:uFillTx/>
              </a:defRPr>
            </a:pPr>
            <a:r>
              <a:rPr lang="fr-FR" sz="2540" dirty="0">
                <a:solidFill>
                  <a:srgbClr val="000000"/>
                </a:solidFill>
                <a:latin typeface="Calibri"/>
              </a:rPr>
              <a:t>L’affectation est gérée par l’Éducation nationale, généralement via </a:t>
            </a:r>
            <a:r>
              <a:rPr lang="fr-FR" sz="2540" dirty="0" err="1">
                <a:solidFill>
                  <a:srgbClr val="000000"/>
                </a:solidFill>
                <a:latin typeface="Calibri"/>
              </a:rPr>
              <a:t>Affelnet</a:t>
            </a:r>
            <a:r>
              <a:rPr lang="fr-FR" sz="2540" dirty="0" smtClean="0">
                <a:solidFill>
                  <a:srgbClr val="000000"/>
                </a:solidFill>
                <a:latin typeface="Calibri"/>
              </a:rPr>
              <a:t>.</a:t>
            </a:r>
          </a:p>
          <a:p>
            <a:pPr defTabSz="829544">
              <a:defRPr sz="1800" b="0" i="0" u="none" strike="noStrike" kern="0" cap="none" spc="0" baseline="0">
                <a:solidFill>
                  <a:srgbClr val="000000"/>
                </a:solidFill>
                <a:uFillTx/>
              </a:defRPr>
            </a:pPr>
            <a:endParaRPr lang="fr-FR" sz="2540" dirty="0">
              <a:solidFill>
                <a:srgbClr val="000000"/>
              </a:solidFill>
              <a:latin typeface="Calibri"/>
            </a:endParaRPr>
          </a:p>
          <a:p>
            <a:pPr lvl="0" defTabSz="914400">
              <a:defRPr sz="1800" b="0" i="0" u="none" strike="noStrike" kern="0" cap="none" spc="0" baseline="0">
                <a:solidFill>
                  <a:srgbClr val="000000"/>
                </a:solidFill>
                <a:uFillTx/>
              </a:defRPr>
            </a:pPr>
            <a:endParaRPr lang="fr-FR" sz="2400" kern="0" dirty="0">
              <a:solidFill>
                <a:srgbClr val="000000"/>
              </a:solidFill>
              <a:latin typeface="Calibri"/>
            </a:endParaRPr>
          </a:p>
          <a:p>
            <a:pPr lvl="0" defTabSz="914400">
              <a:defRPr sz="1800" b="0" i="0" u="none" strike="noStrike" kern="0" cap="none" spc="0" baseline="0">
                <a:solidFill>
                  <a:srgbClr val="000000"/>
                </a:solidFill>
                <a:uFillTx/>
              </a:defRPr>
            </a:pPr>
            <a:r>
              <a:rPr lang="fr-FR" sz="2400" dirty="0">
                <a:solidFill>
                  <a:srgbClr val="000000"/>
                </a:solidFill>
                <a:latin typeface="Calibri"/>
              </a:rPr>
              <a:t>DECOUVRIR LES FORMATIONS ET FORMULER SES </a:t>
            </a:r>
            <a:r>
              <a:rPr lang="fr-FR" sz="2400" dirty="0" smtClean="0">
                <a:solidFill>
                  <a:srgbClr val="000000"/>
                </a:solidFill>
                <a:latin typeface="Calibri"/>
              </a:rPr>
              <a:t>DEMANDES VIA LE TELESERVICE EN LIGNE </a:t>
            </a:r>
            <a:r>
              <a:rPr lang="fr-FR" sz="2400" dirty="0">
                <a:solidFill>
                  <a:srgbClr val="000000"/>
                </a:solidFill>
                <a:latin typeface="Calibri"/>
              </a:rPr>
              <a:t>: du 20/04/26 au 20/05/26</a:t>
            </a:r>
          </a:p>
          <a:p>
            <a:pPr lvl="0" defTabSz="914400">
              <a:defRPr sz="1800" b="0" i="0" u="none" strike="noStrike" kern="0" cap="none" spc="0" baseline="0">
                <a:solidFill>
                  <a:srgbClr val="000000"/>
                </a:solidFill>
                <a:uFillTx/>
              </a:defRPr>
            </a:pPr>
            <a:r>
              <a:rPr lang="fr-FR" sz="2400" kern="0" dirty="0">
                <a:solidFill>
                  <a:srgbClr val="000000"/>
                </a:solidFill>
                <a:latin typeface="Calibri"/>
              </a:rPr>
              <a:t>Conseil de classe du 2</a:t>
            </a:r>
            <a:r>
              <a:rPr lang="fr-FR" sz="2400" kern="0" baseline="30000" dirty="0">
                <a:solidFill>
                  <a:srgbClr val="000000"/>
                </a:solidFill>
                <a:latin typeface="Calibri"/>
              </a:rPr>
              <a:t>nd</a:t>
            </a:r>
            <a:r>
              <a:rPr lang="fr-FR" sz="2400" kern="0" dirty="0">
                <a:solidFill>
                  <a:srgbClr val="000000"/>
                </a:solidFill>
                <a:latin typeface="Calibri"/>
              </a:rPr>
              <a:t> trimestre : 26/05/26</a:t>
            </a:r>
            <a:endParaRPr lang="fr-FR" sz="2400" dirty="0">
              <a:solidFill>
                <a:srgbClr val="000000"/>
              </a:solidFill>
              <a:latin typeface="Calibri"/>
            </a:endParaRPr>
          </a:p>
          <a:p>
            <a:pPr defTabSz="829544">
              <a:defRPr sz="1800" b="0" i="0" u="none" strike="noStrike" kern="0" cap="none" spc="0" baseline="0">
                <a:solidFill>
                  <a:srgbClr val="000000"/>
                </a:solidFill>
                <a:uFillTx/>
              </a:defRPr>
            </a:pPr>
            <a:endParaRPr lang="fr-FR" sz="2540" dirty="0">
              <a:solidFill>
                <a:srgbClr val="000000"/>
              </a:solidFill>
              <a:latin typeface="Calibri"/>
            </a:endParaRPr>
          </a:p>
          <a:p>
            <a:pPr algn="ctr" defTabSz="829544">
              <a:defRPr sz="1800" b="0" i="0" u="none" strike="noStrike" kern="0" cap="none" spc="0" baseline="0">
                <a:solidFill>
                  <a:srgbClr val="000000"/>
                </a:solidFill>
                <a:uFillTx/>
              </a:defRPr>
            </a:pPr>
            <a:endParaRPr lang="fr-FR" sz="2268" b="1" dirty="0">
              <a:solidFill>
                <a:srgbClr val="2E75B6"/>
              </a:solidFill>
              <a:effectLst>
                <a:outerShdw dist="38096" dir="2700000">
                  <a:srgbClr val="000000"/>
                </a:outerShdw>
              </a:effectLst>
              <a:latin typeface="Calibri"/>
            </a:endParaRPr>
          </a:p>
        </p:txBody>
      </p:sp>
    </p:spTree>
    <p:extLst>
      <p:ext uri="{BB962C8B-B14F-4D97-AF65-F5344CB8AC3E}">
        <p14:creationId xmlns:p14="http://schemas.microsoft.com/office/powerpoint/2010/main" val="2960663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p:nvPr/>
        </p:nvSpPr>
        <p:spPr>
          <a:xfrm>
            <a:off x="3298509" y="1871007"/>
            <a:ext cx="5997738" cy="2514065"/>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81650" tIns="40820" rIns="81650" bIns="40820" anchor="t" anchorCtr="0" compatLnSpc="0">
            <a:spAutoFit/>
          </a:bodyPr>
          <a:lstStyle/>
          <a:p>
            <a:pPr defTabSz="829544">
              <a:defRPr sz="1990" b="0" i="0" u="none" strike="noStrike" kern="0" cap="none" spc="0" baseline="0">
                <a:solidFill>
                  <a:srgbClr val="000000"/>
                </a:solidFill>
                <a:uFillTx/>
              </a:defRPr>
            </a:pPr>
            <a:r>
              <a:rPr lang="fr-FR" sz="5443">
                <a:solidFill>
                  <a:srgbClr val="000000"/>
                </a:solidFill>
                <a:latin typeface="Trebuchet MS" pitchFamily="18"/>
                <a:ea typeface="Microsoft YaHei" pitchFamily="2"/>
                <a:cs typeface="Arial" pitchFamily="2"/>
              </a:rPr>
              <a:t>AFFECTATION DANS LA VOIE PROFESSIONNELLE</a:t>
            </a:r>
          </a:p>
        </p:txBody>
      </p:sp>
    </p:spTree>
    <p:extLst>
      <p:ext uri="{BB962C8B-B14F-4D97-AF65-F5344CB8AC3E}">
        <p14:creationId xmlns:p14="http://schemas.microsoft.com/office/powerpoint/2010/main" val="2857467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p:nvPr/>
        </p:nvSpPr>
        <p:spPr>
          <a:xfrm>
            <a:off x="2225351" y="791966"/>
            <a:ext cx="8181293" cy="5323872"/>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81650" tIns="40820" rIns="81650" bIns="40820" anchor="t" anchorCtr="0" compatLnSpc="0">
            <a:spAutoFit/>
          </a:bodyPr>
          <a:lstStyle/>
          <a:p>
            <a:pPr defTabSz="829544">
              <a:defRPr sz="1990" b="0" i="0" u="none" strike="noStrike" kern="0" cap="none" spc="0" baseline="0">
                <a:solidFill>
                  <a:srgbClr val="000000"/>
                </a:solidFill>
                <a:uFillTx/>
              </a:defRPr>
            </a:pPr>
            <a:r>
              <a:rPr lang="fr-FR" sz="3629">
                <a:solidFill>
                  <a:srgbClr val="000000"/>
                </a:solidFill>
                <a:latin typeface="Trebuchet MS" pitchFamily="18"/>
                <a:ea typeface="Microsoft YaHei" pitchFamily="2"/>
                <a:cs typeface="Arial" pitchFamily="2"/>
              </a:rPr>
              <a:t>L’affectation dans la voie professionnelle :</a:t>
            </a:r>
          </a:p>
          <a:p>
            <a:pPr defTabSz="829544">
              <a:defRPr sz="1990" b="0" i="0" u="none" strike="noStrike" kern="0" cap="none" spc="0" baseline="0">
                <a:solidFill>
                  <a:srgbClr val="000000"/>
                </a:solidFill>
                <a:uFillTx/>
              </a:defRPr>
            </a:pPr>
            <a:endParaRPr lang="fr-FR" sz="3629">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fr-FR" sz="2268">
                <a:solidFill>
                  <a:srgbClr val="000000"/>
                </a:solidFill>
                <a:latin typeface="Trebuchet MS" pitchFamily="18"/>
                <a:ea typeface="Microsoft YaHei" pitchFamily="2"/>
                <a:cs typeface="Arial" pitchFamily="2"/>
              </a:rPr>
              <a:t>- Académique</a:t>
            </a:r>
          </a:p>
          <a:p>
            <a:pPr defTabSz="829544">
              <a:defRPr sz="1990" b="0" i="0" u="none" strike="noStrike" kern="0" cap="none" spc="0" baseline="0">
                <a:solidFill>
                  <a:srgbClr val="000000"/>
                </a:solidFill>
                <a:uFillTx/>
              </a:defRPr>
            </a:pPr>
            <a:r>
              <a:rPr lang="fr-FR" sz="2268">
                <a:solidFill>
                  <a:srgbClr val="000000"/>
                </a:solidFill>
                <a:latin typeface="Trebuchet MS" pitchFamily="18"/>
                <a:ea typeface="Microsoft YaHei" pitchFamily="2"/>
                <a:cs typeface="Arial" pitchFamily="2"/>
              </a:rPr>
              <a:t>(pas de sectorisation géographique comme pour la 2nde GT)</a:t>
            </a:r>
          </a:p>
          <a:p>
            <a:pPr defTabSz="829544">
              <a:defRPr sz="1990" b="0" i="0" u="none" strike="noStrike" kern="0" cap="none" spc="0" baseline="0">
                <a:solidFill>
                  <a:srgbClr val="000000"/>
                </a:solidFill>
                <a:uFillTx/>
              </a:defRPr>
            </a:pPr>
            <a:endParaRPr lang="fr-FR" sz="2268">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fr-FR" sz="2268">
                <a:solidFill>
                  <a:srgbClr val="000000"/>
                </a:solidFill>
                <a:latin typeface="Trebuchet MS" pitchFamily="18"/>
                <a:ea typeface="Microsoft YaHei" pitchFamily="2"/>
                <a:cs typeface="Arial" pitchFamily="2"/>
              </a:rPr>
              <a:t>-  Procédure informatisée : affelnet (affectation par le net)</a:t>
            </a:r>
          </a:p>
          <a:p>
            <a:pPr defTabSz="829544">
              <a:defRPr sz="1990" b="0" i="0" u="none" strike="noStrike" kern="0" cap="none" spc="0" baseline="0">
                <a:solidFill>
                  <a:srgbClr val="000000"/>
                </a:solidFill>
                <a:uFillTx/>
              </a:defRPr>
            </a:pPr>
            <a:endParaRPr lang="fr-FR" sz="2268">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fr-FR" sz="2268">
                <a:solidFill>
                  <a:srgbClr val="000000"/>
                </a:solidFill>
                <a:latin typeface="Trebuchet MS" pitchFamily="18"/>
                <a:ea typeface="Microsoft YaHei" pitchFamily="2"/>
                <a:cs typeface="Arial" pitchFamily="2"/>
              </a:rPr>
              <a:t>- Information :</a:t>
            </a:r>
          </a:p>
          <a:p>
            <a:pPr defTabSz="829544">
              <a:defRPr sz="1990" b="0" i="0" u="none" strike="noStrike" kern="0" cap="none" spc="0" baseline="0">
                <a:solidFill>
                  <a:srgbClr val="000000"/>
                </a:solidFill>
                <a:uFillTx/>
              </a:defRPr>
            </a:pPr>
            <a:r>
              <a:rPr lang="fr-FR" sz="2268">
                <a:solidFill>
                  <a:srgbClr val="000000"/>
                </a:solidFill>
                <a:latin typeface="Trebuchet MS" pitchFamily="18"/>
                <a:ea typeface="Microsoft YaHei" pitchFamily="2"/>
                <a:cs typeface="Arial" pitchFamily="2"/>
              </a:rPr>
              <a:t>Certaines formations professionnelles ont un recrutement particulier : conduite routière </a:t>
            </a:r>
            <a:r>
              <a:rPr lang="fr-FR" sz="2268" kern="0">
                <a:solidFill>
                  <a:srgbClr val="000000"/>
                </a:solidFill>
                <a:latin typeface="Trebuchet MS" pitchFamily="18"/>
                <a:ea typeface="Microsoft YaHei" pitchFamily="2"/>
                <a:cs typeface="Arial" pitchFamily="2"/>
              </a:rPr>
              <a:t>/ </a:t>
            </a:r>
            <a:r>
              <a:rPr lang="fr-FR" sz="2268">
                <a:solidFill>
                  <a:srgbClr val="000000"/>
                </a:solidFill>
                <a:latin typeface="Trebuchet MS" pitchFamily="18"/>
                <a:ea typeface="Microsoft YaHei" pitchFamily="2"/>
                <a:cs typeface="Arial" pitchFamily="2"/>
              </a:rPr>
              <a:t>domaine de la sécurité / bijouterie joaillerie…</a:t>
            </a:r>
          </a:p>
          <a:p>
            <a:pPr defTabSz="829544">
              <a:defRPr sz="1990" b="0" i="0" u="none" strike="noStrike" kern="0" cap="none" spc="0" baseline="0">
                <a:solidFill>
                  <a:srgbClr val="000000"/>
                </a:solidFill>
                <a:uFillTx/>
              </a:defRPr>
            </a:pPr>
            <a:endParaRPr lang="fr-FR" sz="2268">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fr-FR" sz="1633">
              <a:solidFill>
                <a:srgbClr val="000000"/>
              </a:solidFill>
              <a:latin typeface="Trebuchet MS" pitchFamily="18"/>
              <a:ea typeface="Microsoft YaHei" pitchFamily="2"/>
              <a:cs typeface="Arial" pitchFamily="2"/>
            </a:endParaRPr>
          </a:p>
        </p:txBody>
      </p:sp>
    </p:spTree>
    <p:extLst>
      <p:ext uri="{BB962C8B-B14F-4D97-AF65-F5344CB8AC3E}">
        <p14:creationId xmlns:p14="http://schemas.microsoft.com/office/powerpoint/2010/main" val="754725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47492" y="177992"/>
            <a:ext cx="8533724" cy="7002665"/>
          </a:xfrm>
          <a:prstGeom prst="rect">
            <a:avLst/>
          </a:prstGeom>
          <a:noFill/>
          <a:ln cap="flat">
            <a:noFill/>
          </a:ln>
        </p:spPr>
        <p:txBody>
          <a:bodyPr vert="horz" wrap="none" lIns="81650" tIns="40820" rIns="81650" bIns="40820" anchor="t" anchorCtr="0" compatLnSpc="0">
            <a:spAutoFit/>
          </a:bodyPr>
          <a:lstStyle/>
          <a:p>
            <a:pPr defTabSz="829544" hangingPunct="0">
              <a:defRPr sz="1990" b="0" i="0" u="none" strike="noStrike" kern="0" cap="none" spc="0" baseline="0">
                <a:solidFill>
                  <a:srgbClr val="000000"/>
                </a:solidFill>
                <a:uFillTx/>
              </a:defRPr>
            </a:pPr>
            <a:endParaRPr lang="fr-FR" sz="1805" b="1" u="sng">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b="1" u="sng">
                <a:solidFill>
                  <a:srgbClr val="000000"/>
                </a:solidFill>
                <a:latin typeface="Arial" pitchFamily="18"/>
                <a:ea typeface="Microsoft YaHei" pitchFamily="2"/>
                <a:cs typeface="Arial" pitchFamily="2"/>
              </a:rPr>
              <a:t>QUELQUES CONSEILS / REMARQUES:</a:t>
            </a:r>
          </a:p>
          <a:p>
            <a:pPr defTabSz="829544" hangingPunct="0">
              <a:defRPr sz="1990" b="0" i="0" u="none" strike="noStrike" kern="0" cap="none" spc="0" baseline="0">
                <a:solidFill>
                  <a:srgbClr val="000000"/>
                </a:solidFill>
                <a:uFillTx/>
              </a:defRPr>
            </a:pPr>
            <a:endParaRPr lang="fr-FR" sz="1805" b="1" u="sng">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diversifier les vœux ( ! taux d'attractivité : filière et établissement )</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Cf : bilan affectation : n'hésitez pas à me contacter. Cf diapo suivante</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faire plusieurs vœux (jusqu'à 10 l'année dernière)</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regarder les trajets pour se rendre dans l'établissement</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si établissement privé : c'est aux familles de faire la démarche </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rapidement dans l’année </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si alternance : s'y prendre tôt pour trouver un patron (Janvier/Février)</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dire à votre enfant de s'inscrire pour mini-stages, faire recherches personnelles, </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journée porte ouverte, salons...</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nb : il y a plusieurs tours d'affectation</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p:txBody>
      </p:sp>
    </p:spTree>
    <p:extLst>
      <p:ext uri="{BB962C8B-B14F-4D97-AF65-F5344CB8AC3E}">
        <p14:creationId xmlns:p14="http://schemas.microsoft.com/office/powerpoint/2010/main" val="960569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713805" y="647944"/>
            <a:ext cx="8748527" cy="5139527"/>
          </a:xfrm>
          <a:prstGeom prst="rect">
            <a:avLst/>
          </a:prstGeom>
          <a:noFill/>
          <a:ln cap="flat">
            <a:noFill/>
          </a:ln>
        </p:spPr>
        <p:txBody>
          <a:bodyPr vert="horz" wrap="none" lIns="81650" tIns="40820" rIns="81650" bIns="40820" anchor="t" anchorCtr="0" compatLnSpc="0">
            <a:spAutoFit/>
          </a:bodyPr>
          <a:lstStyle/>
          <a:p>
            <a:pPr defTabSz="829544" hangingPunct="0">
              <a:defRPr sz="1990" b="0" i="0" u="none" strike="noStrike" kern="0" cap="none" spc="0" baseline="0">
                <a:solidFill>
                  <a:srgbClr val="000000"/>
                </a:solidFill>
                <a:uFillTx/>
              </a:defRPr>
            </a:pPr>
            <a:r>
              <a:rPr lang="fr-FR" sz="1805" b="1" u="sng">
                <a:solidFill>
                  <a:srgbClr val="000000"/>
                </a:solidFill>
                <a:latin typeface="Arial" pitchFamily="18"/>
                <a:ea typeface="Microsoft YaHei" pitchFamily="2"/>
                <a:cs typeface="Arial" pitchFamily="2"/>
              </a:rPr>
              <a:t>BILAN 2025</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sur l'académie de Lyon :</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 plus d'1/3 des vœux 1 est concentré dans 3 spécialités de CAP :</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CAP EPC (équipier polyvalent de commerce)</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CAP électricien</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CAP AEPE (accompagnant éducatif petite enfance)</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 plus de la moitié des vœux 1 est concentré dans 3 spécialités de bac pro :</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2Nde pro métiers de la relation clients</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2Nde pro métiers de la transition numérique et énergétique</a:t>
            </a:r>
          </a:p>
          <a:p>
            <a:pPr defTabSz="829544" hangingPunct="0">
              <a:defRPr sz="1990" b="0" i="0" u="none" strike="noStrike" kern="0" cap="none" spc="0" baseline="0">
                <a:solidFill>
                  <a:srgbClr val="000000"/>
                </a:solidFill>
                <a:uFillTx/>
              </a:defRPr>
            </a:pPr>
            <a:r>
              <a:rPr lang="fr-FR" sz="1805">
                <a:solidFill>
                  <a:srgbClr val="000000"/>
                </a:solidFill>
                <a:latin typeface="Arial" pitchFamily="18"/>
                <a:ea typeface="Microsoft YaHei" pitchFamily="2"/>
                <a:cs typeface="Arial" pitchFamily="2"/>
              </a:rPr>
              <a:t>              2Nde pro accompagnement soins et services à la personne</a:t>
            </a: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805">
              <a:solidFill>
                <a:srgbClr val="000000"/>
              </a:solidFill>
              <a:latin typeface="Arial" pitchFamily="18"/>
              <a:ea typeface="Microsoft YaHei" pitchFamily="2"/>
              <a:cs typeface="Arial" pitchFamily="2"/>
            </a:endParaRPr>
          </a:p>
        </p:txBody>
      </p:sp>
    </p:spTree>
    <p:extLst>
      <p:ext uri="{BB962C8B-B14F-4D97-AF65-F5344CB8AC3E}">
        <p14:creationId xmlns:p14="http://schemas.microsoft.com/office/powerpoint/2010/main" val="1466556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txBox="1">
            <a:spLocks noGrp="1"/>
          </p:cNvSpPr>
          <p:nvPr>
            <p:ph type="title" idx="4294967295"/>
          </p:nvPr>
        </p:nvSpPr>
        <p:spPr>
          <a:xfrm>
            <a:off x="2257112" y="376224"/>
            <a:ext cx="6670443" cy="679564"/>
          </a:xfrm>
          <a:solidFill>
            <a:srgbClr val="8EB4E3"/>
          </a:solidFill>
          <a:ln w="9528">
            <a:solidFill>
              <a:srgbClr val="000000"/>
            </a:solidFill>
            <a:prstDash val="solid"/>
            <a:miter/>
          </a:ln>
          <a:effectLst>
            <a:outerShdw dist="35924" dir="2700000" algn="tl">
              <a:srgbClr val="E7E6E6"/>
            </a:outerShdw>
          </a:effectLst>
        </p:spPr>
        <p:txBody>
          <a:bodyPr/>
          <a:lstStyle/>
          <a:p>
            <a:pPr marL="221595" indent="-221595"/>
            <a:r>
              <a:rPr lang="fr-FR" sz="2492">
                <a:solidFill>
                  <a:srgbClr val="000000"/>
                </a:solidFill>
              </a:rPr>
              <a:t>        Calendrier de l’orientation</a:t>
            </a:r>
          </a:p>
        </p:txBody>
      </p:sp>
      <p:sp>
        <p:nvSpPr>
          <p:cNvPr id="3" name="Rectangle 4"/>
          <p:cNvSpPr/>
          <p:nvPr/>
        </p:nvSpPr>
        <p:spPr>
          <a:xfrm>
            <a:off x="6610405" y="3082772"/>
            <a:ext cx="2808338" cy="402287"/>
          </a:xfrm>
          <a:prstGeom prst="rect">
            <a:avLst/>
          </a:prstGeom>
          <a:gradFill>
            <a:gsLst>
              <a:gs pos="0">
                <a:srgbClr val="BEF397"/>
              </a:gs>
              <a:gs pos="100000">
                <a:srgbClr val="D5F6C0"/>
              </a:gs>
            </a:gsLst>
            <a:lin ang="0"/>
          </a:gradFill>
          <a:ln w="6345" cap="flat">
            <a:solidFill>
              <a:srgbClr val="000000"/>
            </a:solidFill>
            <a:prstDash val="solid"/>
            <a:miter/>
          </a:ln>
        </p:spPr>
        <p:txBody>
          <a:bodyPr vert="horz" wrap="square" lIns="82953" tIns="41476" rIns="82953" bIns="41476" anchor="t" anchorCtr="1" compatLnSpc="1">
            <a:noAutofit/>
          </a:bodyPr>
          <a:lstStyle/>
          <a:p>
            <a:pPr algn="ctr" defTabSz="829544">
              <a:spcBef>
                <a:spcPts val="363"/>
              </a:spcBef>
              <a:defRPr sz="1800" b="0" i="0" u="none" strike="noStrike" kern="0" cap="none" spc="0" baseline="0">
                <a:solidFill>
                  <a:srgbClr val="000000"/>
                </a:solidFill>
                <a:uFillTx/>
              </a:defRPr>
            </a:pPr>
            <a:r>
              <a:rPr lang="fr-FR" sz="1384" b="1">
                <a:solidFill>
                  <a:srgbClr val="FF0000"/>
                </a:solidFill>
                <a:latin typeface="Calibri" pitchFamily="34"/>
                <a:ea typeface="ＭＳ Ｐゴシック" pitchFamily="34"/>
              </a:rPr>
              <a:t>Proposition</a:t>
            </a:r>
            <a:r>
              <a:rPr lang="fr-FR" sz="1384" b="1">
                <a:solidFill>
                  <a:srgbClr val="000000"/>
                </a:solidFill>
                <a:latin typeface="Calibri" pitchFamily="34"/>
                <a:ea typeface="ＭＳ Ｐゴシック" pitchFamily="34"/>
              </a:rPr>
              <a:t> d’orientation</a:t>
            </a:r>
          </a:p>
        </p:txBody>
      </p:sp>
      <p:sp>
        <p:nvSpPr>
          <p:cNvPr id="4" name="Rectangle 6"/>
          <p:cNvSpPr/>
          <p:nvPr/>
        </p:nvSpPr>
        <p:spPr>
          <a:xfrm>
            <a:off x="2772157" y="3082764"/>
            <a:ext cx="896909" cy="395692"/>
          </a:xfrm>
          <a:prstGeom prst="rect">
            <a:avLst/>
          </a:prstGeom>
          <a:solidFill>
            <a:srgbClr val="ADB9CA"/>
          </a:solidFill>
          <a:ln w="6345" cap="flat">
            <a:solidFill>
              <a:srgbClr val="333F50"/>
            </a:solidFill>
            <a:prstDash val="solid"/>
            <a:miter/>
          </a:ln>
        </p:spPr>
        <p:txBody>
          <a:bodyPr vert="horz" wrap="square" lIns="82953" tIns="41476" rIns="82953" bIns="41476" anchor="t" anchorCtr="0" compatLnSpc="1">
            <a:noAutofit/>
          </a:bodyPr>
          <a:lstStyle/>
          <a:p>
            <a:pPr defTabSz="829544">
              <a:spcBef>
                <a:spcPts val="272"/>
              </a:spcBef>
              <a:defRPr sz="1800" b="0" i="0" u="none" strike="noStrike" kern="0" cap="none" spc="0" baseline="0">
                <a:solidFill>
                  <a:srgbClr val="000000"/>
                </a:solidFill>
                <a:uFillTx/>
              </a:defRPr>
            </a:pPr>
            <a:r>
              <a:rPr lang="fr-FR" sz="1108" b="1">
                <a:solidFill>
                  <a:srgbClr val="10253F"/>
                </a:solidFill>
                <a:latin typeface="Calibri" pitchFamily="34"/>
                <a:cs typeface="Arial"/>
              </a:rPr>
              <a:t>Conseil de classe 3</a:t>
            </a:r>
            <a:r>
              <a:rPr lang="fr-FR" sz="1108" b="1" baseline="30000">
                <a:solidFill>
                  <a:srgbClr val="10253F"/>
                </a:solidFill>
                <a:latin typeface="Calibri" pitchFamily="34"/>
                <a:cs typeface="Arial"/>
              </a:rPr>
              <a:t>ème </a:t>
            </a:r>
            <a:r>
              <a:rPr lang="fr-FR" sz="1108" b="1">
                <a:solidFill>
                  <a:srgbClr val="10253F"/>
                </a:solidFill>
                <a:latin typeface="Calibri" pitchFamily="34"/>
                <a:cs typeface="Arial"/>
              </a:rPr>
              <a:t>T</a:t>
            </a:r>
          </a:p>
        </p:txBody>
      </p:sp>
      <p:sp>
        <p:nvSpPr>
          <p:cNvPr id="5" name="Rectangle 8"/>
          <p:cNvSpPr/>
          <p:nvPr/>
        </p:nvSpPr>
        <p:spPr>
          <a:xfrm>
            <a:off x="3738316" y="3082764"/>
            <a:ext cx="2732495" cy="395692"/>
          </a:xfrm>
          <a:prstGeom prst="rect">
            <a:avLst/>
          </a:prstGeom>
          <a:gradFill>
            <a:gsLst>
              <a:gs pos="0">
                <a:srgbClr val="C9D4E3"/>
              </a:gs>
              <a:gs pos="100000">
                <a:srgbClr val="DCE3ED"/>
              </a:gs>
            </a:gsLst>
            <a:lin ang="0"/>
          </a:gradFill>
          <a:ln w="6345" cap="flat">
            <a:solidFill>
              <a:srgbClr val="000000"/>
            </a:solidFill>
            <a:prstDash val="solid"/>
            <a:miter/>
          </a:ln>
        </p:spPr>
        <p:txBody>
          <a:bodyPr vert="horz" wrap="square" lIns="82953" tIns="41476" rIns="82953" bIns="41476" anchor="t" anchorCtr="1" compatLnSpc="1">
            <a:noAutofit/>
          </a:bodyPr>
          <a:lstStyle/>
          <a:p>
            <a:pPr algn="ctr" defTabSz="829544">
              <a:spcBef>
                <a:spcPts val="363"/>
              </a:spcBef>
              <a:defRPr sz="1800" b="0" i="0" u="none" strike="noStrike" kern="0" cap="none" spc="0" baseline="0">
                <a:solidFill>
                  <a:srgbClr val="000000"/>
                </a:solidFill>
                <a:uFillTx/>
              </a:defRPr>
            </a:pPr>
            <a:r>
              <a:rPr lang="fr-FR" sz="1384" b="1">
                <a:solidFill>
                  <a:srgbClr val="000000"/>
                </a:solidFill>
                <a:latin typeface="Calibri" pitchFamily="34"/>
                <a:cs typeface="Arial"/>
              </a:rPr>
              <a:t>Vœux </a:t>
            </a:r>
            <a:r>
              <a:rPr lang="fr-FR" sz="1384" b="1">
                <a:solidFill>
                  <a:srgbClr val="FF0000"/>
                </a:solidFill>
                <a:latin typeface="Calibri" pitchFamily="34"/>
                <a:cs typeface="Arial"/>
              </a:rPr>
              <a:t>définitifs</a:t>
            </a:r>
          </a:p>
        </p:txBody>
      </p:sp>
      <p:sp>
        <p:nvSpPr>
          <p:cNvPr id="6" name="Rectangle 10"/>
          <p:cNvSpPr/>
          <p:nvPr/>
        </p:nvSpPr>
        <p:spPr>
          <a:xfrm>
            <a:off x="6610405" y="2390299"/>
            <a:ext cx="2808338" cy="458346"/>
          </a:xfrm>
          <a:prstGeom prst="rect">
            <a:avLst/>
          </a:prstGeom>
          <a:gradFill>
            <a:gsLst>
              <a:gs pos="0">
                <a:srgbClr val="BEF397"/>
              </a:gs>
              <a:gs pos="100000">
                <a:srgbClr val="D5F6C0"/>
              </a:gs>
            </a:gsLst>
            <a:lin ang="0"/>
          </a:gradFill>
          <a:ln w="6345" cap="flat">
            <a:solidFill>
              <a:srgbClr val="000000"/>
            </a:solidFill>
            <a:prstDash val="solid"/>
            <a:miter/>
          </a:ln>
        </p:spPr>
        <p:txBody>
          <a:bodyPr vert="horz" wrap="square" lIns="82953" tIns="41476" rIns="82953" bIns="41476" anchor="t" anchorCtr="1" compatLnSpc="1">
            <a:noAutofit/>
          </a:bodyPr>
          <a:lstStyle/>
          <a:p>
            <a:pPr algn="ctr" defTabSz="829544">
              <a:spcBef>
                <a:spcPts val="363"/>
              </a:spcBef>
              <a:defRPr sz="1800" b="0" i="0" u="none" strike="noStrike" kern="0" cap="none" spc="0" baseline="0">
                <a:solidFill>
                  <a:srgbClr val="000000"/>
                </a:solidFill>
                <a:uFillTx/>
              </a:defRPr>
            </a:pPr>
            <a:r>
              <a:rPr lang="fr-FR" sz="1384" b="1">
                <a:solidFill>
                  <a:srgbClr val="000000"/>
                </a:solidFill>
                <a:latin typeface="Calibri" pitchFamily="34"/>
                <a:ea typeface="ＭＳ Ｐゴシック" pitchFamily="34"/>
              </a:rPr>
              <a:t>Avis </a:t>
            </a:r>
            <a:r>
              <a:rPr lang="fr-FR" sz="1384" b="1">
                <a:solidFill>
                  <a:srgbClr val="00B050"/>
                </a:solidFill>
                <a:latin typeface="Calibri" pitchFamily="34"/>
                <a:ea typeface="ＭＳ Ｐゴシック" pitchFamily="34"/>
              </a:rPr>
              <a:t>provisoire</a:t>
            </a:r>
            <a:r>
              <a:rPr lang="fr-FR" sz="1384" b="1">
                <a:solidFill>
                  <a:srgbClr val="000000"/>
                </a:solidFill>
                <a:latin typeface="Calibri" pitchFamily="34"/>
                <a:ea typeface="ＭＳ Ｐゴシック" pitchFamily="34"/>
              </a:rPr>
              <a:t> d’Orientation</a:t>
            </a:r>
          </a:p>
        </p:txBody>
      </p:sp>
      <p:sp>
        <p:nvSpPr>
          <p:cNvPr id="7" name="Rectangle 12"/>
          <p:cNvSpPr/>
          <p:nvPr/>
        </p:nvSpPr>
        <p:spPr>
          <a:xfrm>
            <a:off x="2772158" y="2405687"/>
            <a:ext cx="907900" cy="405588"/>
          </a:xfrm>
          <a:prstGeom prst="rect">
            <a:avLst/>
          </a:prstGeom>
          <a:solidFill>
            <a:srgbClr val="ADB9CA"/>
          </a:solidFill>
          <a:ln w="6345" cap="flat">
            <a:solidFill>
              <a:srgbClr val="333F50"/>
            </a:solidFill>
            <a:prstDash val="solid"/>
            <a:miter/>
          </a:ln>
        </p:spPr>
        <p:txBody>
          <a:bodyPr vert="horz" wrap="square" lIns="82953" tIns="41476" rIns="82953" bIns="41476" anchor="t" anchorCtr="0" compatLnSpc="1">
            <a:noAutofit/>
          </a:bodyPr>
          <a:lstStyle/>
          <a:p>
            <a:pPr defTabSz="829544">
              <a:spcBef>
                <a:spcPts val="272"/>
              </a:spcBef>
              <a:defRPr sz="1800" b="0" i="0" u="none" strike="noStrike" kern="0" cap="none" spc="0" baseline="0">
                <a:solidFill>
                  <a:srgbClr val="000000"/>
                </a:solidFill>
                <a:uFillTx/>
              </a:defRPr>
            </a:pPr>
            <a:r>
              <a:rPr lang="fr-FR" sz="1108" b="1">
                <a:solidFill>
                  <a:srgbClr val="000000"/>
                </a:solidFill>
                <a:latin typeface="Calibri" pitchFamily="34"/>
                <a:cs typeface="Arial"/>
              </a:rPr>
              <a:t>Conseil de classe 2</a:t>
            </a:r>
            <a:r>
              <a:rPr lang="fr-FR" sz="1108" b="1" baseline="30000">
                <a:solidFill>
                  <a:srgbClr val="000000"/>
                </a:solidFill>
                <a:latin typeface="Calibri" pitchFamily="34"/>
                <a:cs typeface="Arial"/>
              </a:rPr>
              <a:t>ème</a:t>
            </a:r>
            <a:r>
              <a:rPr lang="fr-FR" sz="1108" b="1">
                <a:solidFill>
                  <a:srgbClr val="000000"/>
                </a:solidFill>
                <a:latin typeface="Calibri" pitchFamily="34"/>
                <a:cs typeface="Arial"/>
              </a:rPr>
              <a:t> T</a:t>
            </a:r>
          </a:p>
        </p:txBody>
      </p:sp>
      <p:sp>
        <p:nvSpPr>
          <p:cNvPr id="8" name="Rectangle 14"/>
          <p:cNvSpPr/>
          <p:nvPr/>
        </p:nvSpPr>
        <p:spPr>
          <a:xfrm>
            <a:off x="3738316" y="2390299"/>
            <a:ext cx="2732495" cy="458346"/>
          </a:xfrm>
          <a:prstGeom prst="rect">
            <a:avLst/>
          </a:prstGeom>
          <a:gradFill>
            <a:gsLst>
              <a:gs pos="0">
                <a:srgbClr val="C9D4E3"/>
              </a:gs>
              <a:gs pos="100000">
                <a:srgbClr val="DCE3ED"/>
              </a:gs>
            </a:gsLst>
            <a:lin ang="0"/>
          </a:gradFill>
          <a:ln w="6345" cap="flat">
            <a:solidFill>
              <a:srgbClr val="000000"/>
            </a:solidFill>
            <a:prstDash val="solid"/>
            <a:miter/>
          </a:ln>
        </p:spPr>
        <p:txBody>
          <a:bodyPr vert="horz" wrap="square" lIns="24927" tIns="24927" rIns="24927" bIns="24927" anchor="t" anchorCtr="1" compatLnSpc="1">
            <a:noAutofit/>
          </a:bodyPr>
          <a:lstStyle/>
          <a:p>
            <a:pPr algn="ctr" defTabSz="829544">
              <a:spcBef>
                <a:spcPts val="363"/>
              </a:spcBef>
              <a:defRPr sz="1800" b="0" i="0" u="none" strike="noStrike" kern="0" cap="none" spc="0" baseline="0">
                <a:solidFill>
                  <a:srgbClr val="000000"/>
                </a:solidFill>
                <a:uFillTx/>
              </a:defRPr>
            </a:pPr>
            <a:r>
              <a:rPr lang="fr-FR" sz="1384" b="1">
                <a:solidFill>
                  <a:srgbClr val="000000"/>
                </a:solidFill>
                <a:latin typeface="Calibri" pitchFamily="34"/>
                <a:cs typeface="Arial"/>
              </a:rPr>
              <a:t>Intentions </a:t>
            </a:r>
            <a:r>
              <a:rPr lang="fr-FR" sz="1384" b="1">
                <a:solidFill>
                  <a:srgbClr val="00B050"/>
                </a:solidFill>
                <a:latin typeface="Calibri" pitchFamily="34"/>
                <a:cs typeface="Arial"/>
              </a:rPr>
              <a:t>provisoires</a:t>
            </a:r>
            <a:r>
              <a:rPr lang="fr-FR" sz="1384" b="1">
                <a:solidFill>
                  <a:srgbClr val="000000"/>
                </a:solidFill>
                <a:latin typeface="Calibri" pitchFamily="34"/>
                <a:cs typeface="Arial"/>
              </a:rPr>
              <a:t> d’orientation</a:t>
            </a:r>
          </a:p>
        </p:txBody>
      </p:sp>
      <p:sp>
        <p:nvSpPr>
          <p:cNvPr id="9" name="AutoShape 25"/>
          <p:cNvSpPr/>
          <p:nvPr/>
        </p:nvSpPr>
        <p:spPr>
          <a:xfrm>
            <a:off x="3738316" y="1724214"/>
            <a:ext cx="2732495" cy="544078"/>
          </a:xfrm>
          <a:custGeom>
            <a:avLst/>
            <a:gdLst>
              <a:gd name="f0" fmla="val 10800000"/>
              <a:gd name="f1" fmla="val 5400000"/>
              <a:gd name="f2" fmla="val 16200000"/>
              <a:gd name="f3" fmla="val w"/>
              <a:gd name="f4" fmla="val h"/>
              <a:gd name="f5" fmla="val ss"/>
              <a:gd name="f6" fmla="val 0"/>
              <a:gd name="f7" fmla="abs f3"/>
              <a:gd name="f8" fmla="abs f4"/>
              <a:gd name="f9" fmla="abs f5"/>
              <a:gd name="f10" fmla="?: f7 f3 1"/>
              <a:gd name="f11" fmla="?: f8 f4 1"/>
              <a:gd name="f12" fmla="?: f9 f5 1"/>
              <a:gd name="f13" fmla="*/ f10 1 21600"/>
              <a:gd name="f14" fmla="*/ f11 1 21600"/>
              <a:gd name="f15" fmla="*/ 21600 f10 1"/>
              <a:gd name="f16" fmla="*/ 21600 f11 1"/>
              <a:gd name="f17" fmla="min f14 f13"/>
              <a:gd name="f18" fmla="*/ f15 1 f12"/>
              <a:gd name="f19" fmla="*/ f16 1 f12"/>
              <a:gd name="f20" fmla="val f18"/>
              <a:gd name="f21" fmla="val f19"/>
              <a:gd name="f22" fmla="*/ f6 f17 1"/>
              <a:gd name="f23" fmla="+- f21 0 f6"/>
              <a:gd name="f24" fmla="+- f20 0 f6"/>
              <a:gd name="f25" fmla="*/ f20 f17 1"/>
              <a:gd name="f26" fmla="*/ f21 f17 1"/>
              <a:gd name="f27" fmla="min f24 f23"/>
              <a:gd name="f28" fmla="*/ f27 1 6"/>
              <a:gd name="f29" fmla="+- f20 0 f28"/>
              <a:gd name="f30" fmla="+- f21 0 f28"/>
              <a:gd name="f31" fmla="*/ f28 29289 1"/>
              <a:gd name="f32" fmla="*/ f28 f17 1"/>
              <a:gd name="f33" fmla="*/ f31 1 100000"/>
              <a:gd name="f34" fmla="*/ f29 f17 1"/>
              <a:gd name="f35" fmla="*/ f30 f17 1"/>
              <a:gd name="f36" fmla="+- f20 0 f33"/>
              <a:gd name="f37" fmla="+- f21 0 f33"/>
              <a:gd name="f38" fmla="*/ f33 f17 1"/>
              <a:gd name="f39" fmla="*/ f36 f17 1"/>
              <a:gd name="f40" fmla="*/ f37 f17 1"/>
            </a:gdLst>
            <a:ahLst/>
            <a:cxnLst>
              <a:cxn ang="3cd4">
                <a:pos x="hc" y="t"/>
              </a:cxn>
              <a:cxn ang="0">
                <a:pos x="r" y="vc"/>
              </a:cxn>
              <a:cxn ang="cd4">
                <a:pos x="hc" y="b"/>
              </a:cxn>
              <a:cxn ang="cd2">
                <a:pos x="l" y="vc"/>
              </a:cxn>
            </a:cxnLst>
            <a:rect l="f38" t="f38" r="f39" b="f40"/>
            <a:pathLst>
              <a:path>
                <a:moveTo>
                  <a:pt x="f22" y="f32"/>
                </a:moveTo>
                <a:arcTo wR="f32" hR="f32" stAng="f0" swAng="f1"/>
                <a:lnTo>
                  <a:pt x="f34" y="f22"/>
                </a:lnTo>
                <a:arcTo wR="f32" hR="f32" stAng="f2" swAng="f1"/>
                <a:lnTo>
                  <a:pt x="f25" y="f35"/>
                </a:lnTo>
                <a:arcTo wR="f32" hR="f32" stAng="f6" swAng="f1"/>
                <a:lnTo>
                  <a:pt x="f32" y="f26"/>
                </a:lnTo>
                <a:arcTo wR="f32" hR="f32" stAng="f1" swAng="f1"/>
                <a:close/>
              </a:path>
            </a:pathLst>
          </a:custGeom>
          <a:gradFill>
            <a:gsLst>
              <a:gs pos="0">
                <a:srgbClr val="C9D4E3"/>
              </a:gs>
              <a:gs pos="100000">
                <a:srgbClr val="DCE3ED"/>
              </a:gs>
            </a:gsLst>
            <a:lin ang="0"/>
          </a:gradFill>
          <a:ln w="9528" cap="flat">
            <a:solidFill>
              <a:srgbClr val="000000"/>
            </a:solidFill>
            <a:prstDash val="solid"/>
            <a:miter/>
          </a:ln>
        </p:spPr>
        <p:txBody>
          <a:bodyPr vert="horz" wrap="non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661" b="1">
                <a:solidFill>
                  <a:srgbClr val="000000"/>
                </a:solidFill>
                <a:latin typeface="Arial"/>
                <a:cs typeface="Arial"/>
              </a:rPr>
              <a:t>L’élève et sa famille</a:t>
            </a:r>
          </a:p>
        </p:txBody>
      </p:sp>
      <p:sp>
        <p:nvSpPr>
          <p:cNvPr id="10" name="AutoShape 27"/>
          <p:cNvSpPr/>
          <p:nvPr/>
        </p:nvSpPr>
        <p:spPr>
          <a:xfrm>
            <a:off x="6578525" y="1724214"/>
            <a:ext cx="2840218" cy="544078"/>
          </a:xfrm>
          <a:custGeom>
            <a:avLst/>
            <a:gdLst>
              <a:gd name="f0" fmla="val 10800000"/>
              <a:gd name="f1" fmla="val 5400000"/>
              <a:gd name="f2" fmla="val 16200000"/>
              <a:gd name="f3" fmla="val w"/>
              <a:gd name="f4" fmla="val h"/>
              <a:gd name="f5" fmla="val ss"/>
              <a:gd name="f6" fmla="val 0"/>
              <a:gd name="f7" fmla="abs f3"/>
              <a:gd name="f8" fmla="abs f4"/>
              <a:gd name="f9" fmla="abs f5"/>
              <a:gd name="f10" fmla="?: f7 f3 1"/>
              <a:gd name="f11" fmla="?: f8 f4 1"/>
              <a:gd name="f12" fmla="?: f9 f5 1"/>
              <a:gd name="f13" fmla="*/ f10 1 21600"/>
              <a:gd name="f14" fmla="*/ f11 1 21600"/>
              <a:gd name="f15" fmla="*/ 21600 f10 1"/>
              <a:gd name="f16" fmla="*/ 21600 f11 1"/>
              <a:gd name="f17" fmla="min f14 f13"/>
              <a:gd name="f18" fmla="*/ f15 1 f12"/>
              <a:gd name="f19" fmla="*/ f16 1 f12"/>
              <a:gd name="f20" fmla="val f18"/>
              <a:gd name="f21" fmla="val f19"/>
              <a:gd name="f22" fmla="*/ f6 f17 1"/>
              <a:gd name="f23" fmla="+- f21 0 f6"/>
              <a:gd name="f24" fmla="+- f20 0 f6"/>
              <a:gd name="f25" fmla="*/ f20 f17 1"/>
              <a:gd name="f26" fmla="*/ f21 f17 1"/>
              <a:gd name="f27" fmla="min f24 f23"/>
              <a:gd name="f28" fmla="*/ f27 1 6"/>
              <a:gd name="f29" fmla="+- f20 0 f28"/>
              <a:gd name="f30" fmla="+- f21 0 f28"/>
              <a:gd name="f31" fmla="*/ f28 29289 1"/>
              <a:gd name="f32" fmla="*/ f28 f17 1"/>
              <a:gd name="f33" fmla="*/ f31 1 100000"/>
              <a:gd name="f34" fmla="*/ f29 f17 1"/>
              <a:gd name="f35" fmla="*/ f30 f17 1"/>
              <a:gd name="f36" fmla="+- f20 0 f33"/>
              <a:gd name="f37" fmla="+- f21 0 f33"/>
              <a:gd name="f38" fmla="*/ f33 f17 1"/>
              <a:gd name="f39" fmla="*/ f36 f17 1"/>
              <a:gd name="f40" fmla="*/ f37 f17 1"/>
            </a:gdLst>
            <a:ahLst/>
            <a:cxnLst>
              <a:cxn ang="3cd4">
                <a:pos x="hc" y="t"/>
              </a:cxn>
              <a:cxn ang="0">
                <a:pos x="r" y="vc"/>
              </a:cxn>
              <a:cxn ang="cd4">
                <a:pos x="hc" y="b"/>
              </a:cxn>
              <a:cxn ang="cd2">
                <a:pos x="l" y="vc"/>
              </a:cxn>
            </a:cxnLst>
            <a:rect l="f38" t="f38" r="f39" b="f40"/>
            <a:pathLst>
              <a:path>
                <a:moveTo>
                  <a:pt x="f22" y="f32"/>
                </a:moveTo>
                <a:arcTo wR="f32" hR="f32" stAng="f0" swAng="f1"/>
                <a:lnTo>
                  <a:pt x="f34" y="f22"/>
                </a:lnTo>
                <a:arcTo wR="f32" hR="f32" stAng="f2" swAng="f1"/>
                <a:lnTo>
                  <a:pt x="f25" y="f35"/>
                </a:lnTo>
                <a:arcTo wR="f32" hR="f32" stAng="f6" swAng="f1"/>
                <a:lnTo>
                  <a:pt x="f32" y="f26"/>
                </a:lnTo>
                <a:arcTo wR="f32" hR="f32" stAng="f1" swAng="f1"/>
                <a:close/>
              </a:path>
            </a:pathLst>
          </a:custGeom>
          <a:gradFill>
            <a:gsLst>
              <a:gs pos="0">
                <a:srgbClr val="BEF397"/>
              </a:gs>
              <a:gs pos="100000">
                <a:srgbClr val="D5F6C0"/>
              </a:gs>
            </a:gsLst>
            <a:lin ang="0"/>
          </a:gradFill>
          <a:ln w="9528" cap="flat">
            <a:solidFill>
              <a:srgbClr val="000000"/>
            </a:solidFill>
            <a:prstDash val="solid"/>
            <a:miter/>
          </a:ln>
        </p:spPr>
        <p:txBody>
          <a:bodyPr vert="horz" wrap="non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661" b="1">
                <a:solidFill>
                  <a:srgbClr val="000000"/>
                </a:solidFill>
                <a:latin typeface="Arial" pitchFamily="34"/>
                <a:ea typeface="ＭＳ Ｐゴシック" pitchFamily="34"/>
              </a:rPr>
              <a:t>L’équipe éducative</a:t>
            </a:r>
          </a:p>
        </p:txBody>
      </p:sp>
      <p:sp>
        <p:nvSpPr>
          <p:cNvPr id="11" name="Text Box 30"/>
          <p:cNvSpPr txBox="1"/>
          <p:nvPr/>
        </p:nvSpPr>
        <p:spPr>
          <a:xfrm>
            <a:off x="6632387" y="3798314"/>
            <a:ext cx="2786356" cy="1042358"/>
          </a:xfrm>
          <a:prstGeom prst="rect">
            <a:avLst/>
          </a:prstGeom>
          <a:solidFill>
            <a:srgbClr val="FF5050"/>
          </a:solidFill>
          <a:ln w="9528" cap="flat">
            <a:solidFill>
              <a:srgbClr val="000000"/>
            </a:solidFill>
            <a:prstDash val="solid"/>
            <a:miter/>
          </a:ln>
        </p:spPr>
        <p:txBody>
          <a:bodyPr vert="horz" wrap="square" lIns="82953" tIns="41476" rIns="82953" bIns="41476" anchor="t" anchorCtr="1" compatLnSpc="1">
            <a:spAutoFit/>
          </a:bodyPr>
          <a:lstStyle/>
          <a:p>
            <a:pPr algn="ctr" defTabSz="829544">
              <a:spcBef>
                <a:spcPts val="726"/>
              </a:spcBef>
              <a:defRPr sz="1800" b="0" i="0" u="none" strike="noStrike" kern="0" cap="none" spc="0" baseline="0">
                <a:solidFill>
                  <a:srgbClr val="000000"/>
                </a:solidFill>
                <a:uFillTx/>
              </a:defRPr>
            </a:pPr>
            <a:r>
              <a:rPr lang="fr-FR" sz="1246" b="1" u="sng">
                <a:solidFill>
                  <a:srgbClr val="000000"/>
                </a:solidFill>
                <a:latin typeface="Calibri" pitchFamily="34"/>
                <a:ea typeface="ＭＳ Ｐゴシック" pitchFamily="34"/>
              </a:rPr>
              <a:t>Si les propositions ne sont pas conformes aux vœux :</a:t>
            </a:r>
          </a:p>
          <a:p>
            <a:pPr algn="ctr" defTabSz="829544">
              <a:defRPr sz="1800" b="0" i="0" u="none" strike="noStrike" kern="0" cap="none" spc="0" baseline="0">
                <a:solidFill>
                  <a:srgbClr val="000000"/>
                </a:solidFill>
                <a:uFillTx/>
              </a:defRPr>
            </a:pPr>
            <a:r>
              <a:rPr lang="fr-FR" sz="1246">
                <a:solidFill>
                  <a:srgbClr val="000000"/>
                </a:solidFill>
                <a:latin typeface="Calibri" pitchFamily="34"/>
                <a:ea typeface="ＭＳ Ｐゴシック" pitchFamily="34"/>
              </a:rPr>
              <a:t>le chef d’établissement  prend sa décision à l’issue d’un dialogue avec la famille</a:t>
            </a:r>
          </a:p>
        </p:txBody>
      </p:sp>
      <p:sp>
        <p:nvSpPr>
          <p:cNvPr id="12" name="Text Box 40"/>
          <p:cNvSpPr txBox="1"/>
          <p:nvPr/>
        </p:nvSpPr>
        <p:spPr>
          <a:xfrm>
            <a:off x="6685145" y="5160173"/>
            <a:ext cx="2729202" cy="509776"/>
          </a:xfrm>
          <a:prstGeom prst="rect">
            <a:avLst/>
          </a:prstGeom>
          <a:solidFill>
            <a:srgbClr val="FF5050"/>
          </a:solidFill>
          <a:ln w="9528" cap="flat">
            <a:solidFill>
              <a:srgbClr val="000000"/>
            </a:solidFill>
            <a:prstDash val="solid"/>
            <a:miter/>
          </a:ln>
        </p:spPr>
        <p:txBody>
          <a:bodyPr vert="horz" wrap="square" lIns="82953" tIns="41476" rIns="82953" bIns="41476" anchor="t" anchorCtr="1" compatLnSpc="1">
            <a:spAutoFit/>
          </a:bodyPr>
          <a:lstStyle/>
          <a:p>
            <a:pPr algn="ctr" defTabSz="829544">
              <a:spcBef>
                <a:spcPts val="816"/>
              </a:spcBef>
              <a:defRPr sz="1800" b="0" i="0" u="none" strike="noStrike" kern="0" cap="none" spc="0" baseline="0">
                <a:solidFill>
                  <a:srgbClr val="000000"/>
                </a:solidFill>
                <a:uFillTx/>
              </a:defRPr>
            </a:pPr>
            <a:r>
              <a:rPr lang="fr-FR" sz="1384">
                <a:solidFill>
                  <a:srgbClr val="000000"/>
                </a:solidFill>
                <a:latin typeface="Calibri" pitchFamily="34"/>
                <a:ea typeface="ＭＳ Ｐゴシック" pitchFamily="34"/>
              </a:rPr>
              <a:t>La famille peut faire appel de cette décision.</a:t>
            </a:r>
          </a:p>
        </p:txBody>
      </p:sp>
      <p:sp>
        <p:nvSpPr>
          <p:cNvPr id="13" name="Text Box 43"/>
          <p:cNvSpPr txBox="1"/>
          <p:nvPr/>
        </p:nvSpPr>
        <p:spPr>
          <a:xfrm>
            <a:off x="2827114" y="5308550"/>
            <a:ext cx="3619517" cy="296769"/>
          </a:xfrm>
          <a:prstGeom prst="rect">
            <a:avLst/>
          </a:prstGeom>
          <a:noFill/>
          <a:ln w="9528" cap="flat">
            <a:solidFill>
              <a:srgbClr val="5B9BD5"/>
            </a:solidFill>
            <a:prstDash val="solid"/>
            <a:miter/>
          </a:ln>
        </p:spPr>
        <p:txBody>
          <a:bodyPr vert="horz" wrap="square" lIns="82953" tIns="41476" rIns="82953" bIns="41476" anchor="t" anchorCtr="0" compatLnSpc="1">
            <a:spAutoFit/>
          </a:bodyPr>
          <a:lstStyle/>
          <a:p>
            <a:pPr defTabSz="829544">
              <a:spcBef>
                <a:spcPts val="816"/>
              </a:spcBef>
              <a:defRPr sz="1800" b="0" i="0" u="none" strike="noStrike" kern="0" cap="none" spc="0" baseline="0">
                <a:solidFill>
                  <a:srgbClr val="000000"/>
                </a:solidFill>
                <a:uFillTx/>
              </a:defRPr>
            </a:pPr>
            <a:endParaRPr lang="fr-FR" sz="1384">
              <a:solidFill>
                <a:srgbClr val="000000"/>
              </a:solidFill>
              <a:latin typeface="Arial" pitchFamily="34"/>
              <a:ea typeface="ＭＳ Ｐゴシック" pitchFamily="34"/>
            </a:endParaRPr>
          </a:p>
        </p:txBody>
      </p:sp>
      <p:sp>
        <p:nvSpPr>
          <p:cNvPr id="14" name="Text Box 44"/>
          <p:cNvSpPr txBox="1"/>
          <p:nvPr/>
        </p:nvSpPr>
        <p:spPr>
          <a:xfrm>
            <a:off x="4595657" y="4517165"/>
            <a:ext cx="1768535" cy="509776"/>
          </a:xfrm>
          <a:prstGeom prst="rect">
            <a:avLst/>
          </a:prstGeom>
          <a:solidFill>
            <a:srgbClr val="FF5050"/>
          </a:solidFill>
          <a:ln w="9528" cap="flat">
            <a:solidFill>
              <a:srgbClr val="000000"/>
            </a:solidFill>
            <a:prstDash val="solid"/>
            <a:miter/>
          </a:ln>
        </p:spPr>
        <p:txBody>
          <a:bodyPr vert="horz" wrap="square" lIns="82953" tIns="41476" rIns="82953" bIns="41476" anchor="t" anchorCtr="1" compatLnSpc="1">
            <a:spAutoFit/>
          </a:bodyPr>
          <a:lstStyle/>
          <a:p>
            <a:pPr algn="ctr" defTabSz="829544">
              <a:spcBef>
                <a:spcPts val="816"/>
              </a:spcBef>
              <a:defRPr sz="1800" b="0" i="0" u="none" strike="noStrike" kern="0" cap="none" spc="0" baseline="0">
                <a:solidFill>
                  <a:srgbClr val="000000"/>
                </a:solidFill>
                <a:uFillTx/>
              </a:defRPr>
            </a:pPr>
            <a:r>
              <a:rPr lang="fr-FR" sz="1384">
                <a:solidFill>
                  <a:srgbClr val="000000"/>
                </a:solidFill>
                <a:latin typeface="Calibri" pitchFamily="34"/>
                <a:ea typeface="ＭＳ Ｐゴシック" pitchFamily="34"/>
              </a:rPr>
              <a:t>décision commission d’appel</a:t>
            </a:r>
          </a:p>
        </p:txBody>
      </p:sp>
      <p:sp>
        <p:nvSpPr>
          <p:cNvPr id="15" name="ZoneTexte 32"/>
          <p:cNvSpPr txBox="1"/>
          <p:nvPr/>
        </p:nvSpPr>
        <p:spPr>
          <a:xfrm>
            <a:off x="2588923" y="3752166"/>
            <a:ext cx="3643697" cy="637503"/>
          </a:xfrm>
          <a:prstGeom prst="rect">
            <a:avLst/>
          </a:prstGeom>
          <a:gradFill>
            <a:gsLst>
              <a:gs pos="0">
                <a:srgbClr val="FFCAA7"/>
              </a:gs>
              <a:gs pos="100000">
                <a:srgbClr val="FFDDC8"/>
              </a:gs>
            </a:gsLst>
            <a:lin ang="0"/>
          </a:gradFill>
          <a:ln w="9528" cap="flat">
            <a:solidFill>
              <a:srgbClr val="000000"/>
            </a:solidFill>
            <a:prstDash val="solid"/>
            <a:miter/>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endParaRPr lang="fr-FR" sz="415" b="1">
              <a:solidFill>
                <a:srgbClr val="000000"/>
              </a:solidFill>
              <a:latin typeface="Calibri" pitchFamily="34"/>
              <a:cs typeface="Arial"/>
            </a:endParaRPr>
          </a:p>
          <a:p>
            <a:pPr algn="ctr" defTabSz="829544">
              <a:defRPr sz="1800" b="0" i="0" u="none" strike="noStrike" kern="0" cap="none" spc="0" baseline="0">
                <a:solidFill>
                  <a:srgbClr val="000000"/>
                </a:solidFill>
                <a:uFillTx/>
              </a:defRPr>
            </a:pPr>
            <a:r>
              <a:rPr lang="fr-FR" sz="1384" b="1">
                <a:solidFill>
                  <a:srgbClr val="000000"/>
                </a:solidFill>
                <a:latin typeface="Calibri" pitchFamily="34"/>
                <a:cs typeface="Arial"/>
              </a:rPr>
              <a:t>LES PROPOSITIONS SONT CONFORMES AUX VŒUX = DECISION D’ORIENTATION</a:t>
            </a:r>
          </a:p>
          <a:p>
            <a:pPr algn="ctr" defTabSz="829544">
              <a:defRPr sz="1800" b="0" i="0" u="none" strike="noStrike" kern="0" cap="none" spc="0" baseline="0">
                <a:solidFill>
                  <a:srgbClr val="000000"/>
                </a:solidFill>
                <a:uFillTx/>
              </a:defRPr>
            </a:pPr>
            <a:endParaRPr lang="fr-FR" sz="415" b="1">
              <a:solidFill>
                <a:srgbClr val="000000"/>
              </a:solidFill>
              <a:latin typeface="Calibri" pitchFamily="34"/>
              <a:cs typeface="Arial"/>
            </a:endParaRPr>
          </a:p>
        </p:txBody>
      </p:sp>
      <p:sp>
        <p:nvSpPr>
          <p:cNvPr id="16" name="ZoneTexte 27"/>
          <p:cNvSpPr txBox="1"/>
          <p:nvPr/>
        </p:nvSpPr>
        <p:spPr>
          <a:xfrm>
            <a:off x="2827114" y="5308550"/>
            <a:ext cx="3643697" cy="382177"/>
          </a:xfrm>
          <a:prstGeom prst="rect">
            <a:avLst/>
          </a:prstGeom>
          <a:gradFill>
            <a:gsLst>
              <a:gs pos="0">
                <a:srgbClr val="FFCAA7"/>
              </a:gs>
              <a:gs pos="100000">
                <a:srgbClr val="FFDDC8"/>
              </a:gs>
            </a:gsLst>
            <a:lin ang="0"/>
          </a:gradFill>
          <a:ln w="9528" cap="flat">
            <a:solidFill>
              <a:srgbClr val="000000"/>
            </a:solidFill>
            <a:prstDash val="solid"/>
            <a:miter/>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939" b="1">
                <a:solidFill>
                  <a:srgbClr val="000000"/>
                </a:solidFill>
                <a:latin typeface="Calibri" pitchFamily="34"/>
                <a:cs typeface="Arial"/>
              </a:rPr>
              <a:t>Affectation</a:t>
            </a:r>
          </a:p>
        </p:txBody>
      </p:sp>
      <p:sp>
        <p:nvSpPr>
          <p:cNvPr id="17" name="ZoneTexte 29"/>
          <p:cNvSpPr txBox="1"/>
          <p:nvPr/>
        </p:nvSpPr>
        <p:spPr>
          <a:xfrm>
            <a:off x="3738317" y="2835456"/>
            <a:ext cx="5680427" cy="275481"/>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246" b="1">
                <a:solidFill>
                  <a:srgbClr val="000000"/>
                </a:solidFill>
                <a:latin typeface="Arial" pitchFamily="34"/>
                <a:ea typeface="ＭＳ Ｐゴシック" pitchFamily="34"/>
              </a:rPr>
              <a:t>Dialogue avec élèves et familles</a:t>
            </a:r>
          </a:p>
        </p:txBody>
      </p:sp>
      <p:cxnSp>
        <p:nvCxnSpPr>
          <p:cNvPr id="18" name="Connecteur droit avec flèche 26"/>
          <p:cNvCxnSpPr/>
          <p:nvPr/>
        </p:nvCxnSpPr>
        <p:spPr>
          <a:xfrm>
            <a:off x="7903595" y="3485059"/>
            <a:ext cx="0" cy="267107"/>
          </a:xfrm>
          <a:prstGeom prst="straightConnector1">
            <a:avLst/>
          </a:prstGeom>
          <a:noFill/>
          <a:ln w="12701" cap="flat">
            <a:solidFill>
              <a:srgbClr val="000000"/>
            </a:solidFill>
            <a:prstDash val="solid"/>
            <a:miter/>
            <a:tailEnd type="arrow"/>
          </a:ln>
        </p:spPr>
      </p:cxnSp>
      <p:cxnSp>
        <p:nvCxnSpPr>
          <p:cNvPr id="19" name="Connecteur droit avec flèche 27"/>
          <p:cNvCxnSpPr/>
          <p:nvPr/>
        </p:nvCxnSpPr>
        <p:spPr>
          <a:xfrm>
            <a:off x="7937789" y="4862091"/>
            <a:ext cx="0" cy="267108"/>
          </a:xfrm>
          <a:prstGeom prst="straightConnector1">
            <a:avLst/>
          </a:prstGeom>
          <a:noFill/>
          <a:ln w="12701" cap="flat">
            <a:solidFill>
              <a:srgbClr val="000000"/>
            </a:solidFill>
            <a:prstDash val="solid"/>
            <a:miter/>
            <a:tailEnd type="arrow"/>
          </a:ln>
        </p:spPr>
      </p:cxnSp>
      <p:cxnSp>
        <p:nvCxnSpPr>
          <p:cNvPr id="20" name="Connecteur droit avec flèche 28"/>
          <p:cNvCxnSpPr>
            <a:stCxn id="12" idx="1"/>
          </p:cNvCxnSpPr>
          <p:nvPr/>
        </p:nvCxnSpPr>
        <p:spPr>
          <a:xfrm flipH="1" flipV="1">
            <a:off x="6364192" y="5058225"/>
            <a:ext cx="320953" cy="356837"/>
          </a:xfrm>
          <a:prstGeom prst="straightConnector1">
            <a:avLst/>
          </a:prstGeom>
          <a:noFill/>
          <a:ln w="12701" cap="flat">
            <a:solidFill>
              <a:srgbClr val="000000"/>
            </a:solidFill>
            <a:prstDash val="solid"/>
            <a:miter/>
            <a:tailEnd type="arrow"/>
          </a:ln>
        </p:spPr>
      </p:cxnSp>
      <p:cxnSp>
        <p:nvCxnSpPr>
          <p:cNvPr id="21" name="Connecteur droit avec flèche 31"/>
          <p:cNvCxnSpPr>
            <a:stCxn id="14" idx="2"/>
          </p:cNvCxnSpPr>
          <p:nvPr/>
        </p:nvCxnSpPr>
        <p:spPr>
          <a:xfrm flipH="1">
            <a:off x="5325516" y="5026951"/>
            <a:ext cx="154409" cy="303748"/>
          </a:xfrm>
          <a:prstGeom prst="straightConnector1">
            <a:avLst/>
          </a:prstGeom>
          <a:noFill/>
          <a:ln w="12701" cap="flat">
            <a:solidFill>
              <a:srgbClr val="000000"/>
            </a:solidFill>
            <a:prstDash val="solid"/>
            <a:miter/>
            <a:tailEnd type="arrow"/>
          </a:ln>
        </p:spPr>
      </p:cxnSp>
      <p:cxnSp>
        <p:nvCxnSpPr>
          <p:cNvPr id="22" name="Connecteur droit avec flèche 33"/>
          <p:cNvCxnSpPr/>
          <p:nvPr/>
        </p:nvCxnSpPr>
        <p:spPr>
          <a:xfrm flipH="1">
            <a:off x="3335133" y="4397199"/>
            <a:ext cx="7881" cy="904027"/>
          </a:xfrm>
          <a:prstGeom prst="straightConnector1">
            <a:avLst/>
          </a:prstGeom>
          <a:noFill/>
          <a:ln w="12701" cap="flat">
            <a:solidFill>
              <a:srgbClr val="000000"/>
            </a:solidFill>
            <a:prstDash val="solid"/>
            <a:miter/>
            <a:tailEnd type="arrow"/>
          </a:ln>
        </p:spPr>
      </p:cxnSp>
      <p:cxnSp>
        <p:nvCxnSpPr>
          <p:cNvPr id="23" name="Connecteur droit avec flèche 35"/>
          <p:cNvCxnSpPr/>
          <p:nvPr/>
        </p:nvCxnSpPr>
        <p:spPr>
          <a:xfrm flipH="1">
            <a:off x="6232621" y="3482928"/>
            <a:ext cx="1028465" cy="315386"/>
          </a:xfrm>
          <a:prstGeom prst="straightConnector1">
            <a:avLst/>
          </a:prstGeom>
          <a:noFill/>
          <a:ln w="12701" cap="flat">
            <a:solidFill>
              <a:srgbClr val="000000"/>
            </a:solidFill>
            <a:prstDash val="solid"/>
            <a:miter/>
            <a:tailEnd type="arrow"/>
          </a:ln>
        </p:spPr>
      </p:cxnSp>
    </p:spTree>
    <p:extLst>
      <p:ext uri="{BB962C8B-B14F-4D97-AF65-F5344CB8AC3E}">
        <p14:creationId xmlns:p14="http://schemas.microsoft.com/office/powerpoint/2010/main" val="20468728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type="title" idx="4294967295"/>
          </p:nvPr>
        </p:nvSpPr>
        <p:spPr>
          <a:xfrm>
            <a:off x="2031357" y="609412"/>
            <a:ext cx="6447449" cy="1320382"/>
          </a:xfrm>
        </p:spPr>
        <p:txBody>
          <a:bodyPr vert="horz" lIns="81650" tIns="40820" rIns="81650" bIns="40820" rtlCol="0" anchor="t" anchorCtr="0">
            <a:normAutofit/>
          </a:bodyPr>
          <a:lstStyle/>
          <a:p>
            <a:pPr lvl="0" algn="l" hangingPunct="1"/>
            <a:r>
              <a:rPr lang="fr-FR" sz="3266">
                <a:solidFill>
                  <a:srgbClr val="5FCBEF"/>
                </a:solidFill>
                <a:latin typeface="Tahoma" pitchFamily="34"/>
              </a:rPr>
              <a:t>Des choix qui se préparent…</a:t>
            </a:r>
          </a:p>
        </p:txBody>
      </p:sp>
      <p:sp>
        <p:nvSpPr>
          <p:cNvPr id="3" name="Espace réservé du contenu 2"/>
          <p:cNvSpPr txBox="1">
            <a:spLocks noGrp="1"/>
          </p:cNvSpPr>
          <p:nvPr>
            <p:ph type="body" idx="4294967295"/>
          </p:nvPr>
        </p:nvSpPr>
        <p:spPr>
          <a:xfrm>
            <a:off x="2031357" y="1510785"/>
            <a:ext cx="6447449" cy="4530395"/>
          </a:xfrm>
        </p:spPr>
        <p:txBody>
          <a:bodyPr vert="horz" lIns="81650" tIns="40820" rIns="81650" bIns="40820" rtlCol="0">
            <a:normAutofit/>
          </a:bodyPr>
          <a:lstStyle/>
          <a:p>
            <a:pPr>
              <a:spcBef>
                <a:spcPts val="907"/>
              </a:spcBef>
            </a:pPr>
            <a:r>
              <a:rPr lang="fr-FR" sz="2177" b="1" u="sng">
                <a:solidFill>
                  <a:srgbClr val="404040"/>
                </a:solidFill>
                <a:latin typeface="Trebuchet MS" pitchFamily="18"/>
              </a:rPr>
              <a:t>AU COLLEGE</a:t>
            </a:r>
          </a:p>
          <a:p>
            <a:pPr>
              <a:spcBef>
                <a:spcPts val="907"/>
              </a:spcBef>
            </a:pPr>
            <a:endParaRPr lang="fr-FR" sz="2177" b="1" u="sng">
              <a:solidFill>
                <a:srgbClr val="404040"/>
              </a:solidFill>
              <a:latin typeface="Trebuchet MS" pitchFamily="18"/>
            </a:endParaRPr>
          </a:p>
          <a:p>
            <a:pPr>
              <a:spcBef>
                <a:spcPts val="907"/>
              </a:spcBef>
            </a:pPr>
            <a:endParaRPr lang="fr-FR" sz="1633">
              <a:solidFill>
                <a:srgbClr val="404040"/>
              </a:solidFill>
              <a:latin typeface="Trebuchet MS" pitchFamily="18"/>
            </a:endParaRPr>
          </a:p>
          <a:p>
            <a:pPr>
              <a:spcBef>
                <a:spcPts val="907"/>
              </a:spcBef>
            </a:pPr>
            <a:endParaRPr lang="fr-FR" sz="1633">
              <a:solidFill>
                <a:srgbClr val="404040"/>
              </a:solidFill>
              <a:latin typeface="Trebuchet MS" pitchFamily="18"/>
            </a:endParaRPr>
          </a:p>
        </p:txBody>
      </p:sp>
      <p:sp>
        <p:nvSpPr>
          <p:cNvPr id="4" name="Organigramme : Bande perforée 4"/>
          <p:cNvSpPr/>
          <p:nvPr/>
        </p:nvSpPr>
        <p:spPr>
          <a:xfrm>
            <a:off x="3825292" y="4833464"/>
            <a:ext cx="2205107" cy="1462448"/>
          </a:xfrm>
          <a:custGeom>
            <a:avLst/>
            <a:gdLst>
              <a:gd name="f0" fmla="val 10800000"/>
              <a:gd name="f1" fmla="val 5400000"/>
              <a:gd name="f2" fmla="val 180"/>
              <a:gd name="f3" fmla="val w"/>
              <a:gd name="f4" fmla="val h"/>
              <a:gd name="f5" fmla="val 0"/>
              <a:gd name="f6" fmla="val 21600"/>
              <a:gd name="f7" fmla="val 2230"/>
              <a:gd name="f8" fmla="val 820"/>
              <a:gd name="f9" fmla="val 3990"/>
              <a:gd name="f10" fmla="val 3410"/>
              <a:gd name="f11" fmla="val 3980"/>
              <a:gd name="f12" fmla="val 5370"/>
              <a:gd name="f13" fmla="val 4360"/>
              <a:gd name="f14" fmla="val 7430"/>
              <a:gd name="f15" fmla="val 4030"/>
              <a:gd name="f16" fmla="val 10110"/>
              <a:gd name="f17" fmla="val 3890"/>
              <a:gd name="f18" fmla="val 10690"/>
              <a:gd name="f19" fmla="val 2270"/>
              <a:gd name="f20" fmla="val 11440"/>
              <a:gd name="f21" fmla="val 300"/>
              <a:gd name="f22" fmla="val 14200"/>
              <a:gd name="f23" fmla="val 160"/>
              <a:gd name="f24" fmla="val 16150"/>
              <a:gd name="f25" fmla="val 18670"/>
              <a:gd name="f26" fmla="val 170"/>
              <a:gd name="f27" fmla="val 20690"/>
              <a:gd name="f28" fmla="val 390"/>
              <a:gd name="f29" fmla="val 19420"/>
              <a:gd name="f30" fmla="val 20640"/>
              <a:gd name="f31" fmla="val 17510"/>
              <a:gd name="f32" fmla="val 18320"/>
              <a:gd name="f33" fmla="val 17490"/>
              <a:gd name="f34" fmla="val 16140"/>
              <a:gd name="f35" fmla="val 17240"/>
              <a:gd name="f36" fmla="val 14710"/>
              <a:gd name="f37" fmla="val 17370"/>
              <a:gd name="f38" fmla="val 11310"/>
              <a:gd name="f39" fmla="val 10770"/>
              <a:gd name="f40" fmla="val 19430"/>
              <a:gd name="f41" fmla="val 10150"/>
              <a:gd name="f42" fmla="val 21150"/>
              <a:gd name="f43" fmla="val 7380"/>
              <a:gd name="f44" fmla="val 21290"/>
              <a:gd name="f45" fmla="val 5290"/>
              <a:gd name="f46" fmla="val 3220"/>
              <a:gd name="f47" fmla="val 21250"/>
              <a:gd name="f48" fmla="val 610"/>
              <a:gd name="f49" fmla="val 21130"/>
              <a:gd name="f50" fmla="+- 0 0 0"/>
              <a:gd name="f51" fmla="*/ f3 1 21600"/>
              <a:gd name="f52" fmla="*/ f4 1 21600"/>
              <a:gd name="f53" fmla="+- f6 0 f5"/>
              <a:gd name="f54" fmla="*/ f50 f0 1"/>
              <a:gd name="f55" fmla="*/ f53 1 21600"/>
              <a:gd name="f56" fmla="*/ f54 1 f2"/>
              <a:gd name="f57" fmla="*/ 0 f55 1"/>
              <a:gd name="f58" fmla="*/ 21600 f55 1"/>
              <a:gd name="f59" fmla="*/ 17240 f55 1"/>
              <a:gd name="f60" fmla="*/ 4360 f55 1"/>
              <a:gd name="f61" fmla="*/ 10800 f55 1"/>
              <a:gd name="f62" fmla="*/ 2020 f55 1"/>
              <a:gd name="f63" fmla="*/ 19320 f55 1"/>
              <a:gd name="f64" fmla="+- f56 0 f1"/>
              <a:gd name="f65" fmla="*/ f61 1 f55"/>
              <a:gd name="f66" fmla="*/ f62 1 f55"/>
              <a:gd name="f67" fmla="*/ f57 1 f55"/>
              <a:gd name="f68" fmla="*/ f63 1 f55"/>
              <a:gd name="f69" fmla="*/ f58 1 f55"/>
              <a:gd name="f70" fmla="*/ f60 1 f55"/>
              <a:gd name="f71" fmla="*/ f59 1 f55"/>
              <a:gd name="f72" fmla="*/ f67 f51 1"/>
              <a:gd name="f73" fmla="*/ f69 f51 1"/>
              <a:gd name="f74" fmla="*/ f71 f52 1"/>
              <a:gd name="f75" fmla="*/ f70 f52 1"/>
              <a:gd name="f76" fmla="*/ f65 f51 1"/>
              <a:gd name="f77" fmla="*/ f66 f52 1"/>
              <a:gd name="f78" fmla="*/ f65 f52 1"/>
              <a:gd name="f79" fmla="*/ f68 f52 1"/>
            </a:gdLst>
            <a:ahLst/>
            <a:cxnLst>
              <a:cxn ang="3cd4">
                <a:pos x="hc" y="t"/>
              </a:cxn>
              <a:cxn ang="0">
                <a:pos x="r" y="vc"/>
              </a:cxn>
              <a:cxn ang="cd4">
                <a:pos x="hc" y="b"/>
              </a:cxn>
              <a:cxn ang="cd2">
                <a:pos x="l" y="vc"/>
              </a:cxn>
              <a:cxn ang="f64">
                <a:pos x="f76" y="f77"/>
              </a:cxn>
              <a:cxn ang="f64">
                <a:pos x="f72" y="f78"/>
              </a:cxn>
              <a:cxn ang="f64">
                <a:pos x="f76" y="f79"/>
              </a:cxn>
              <a:cxn ang="f64">
                <a:pos x="f73" y="f78"/>
              </a:cxn>
            </a:cxnLst>
            <a:rect l="f72" t="f75" r="f73" b="f74"/>
            <a:pathLst>
              <a:path w="21600" h="21600">
                <a:moveTo>
                  <a:pt x="f5" y="f7"/>
                </a:moveTo>
                <a:cubicBezTo>
                  <a:pt x="f8" y="f9"/>
                  <a:pt x="f10" y="f11"/>
                  <a:pt x="f12" y="f13"/>
                </a:cubicBezTo>
                <a:cubicBezTo>
                  <a:pt x="f14" y="f15"/>
                  <a:pt x="f16" y="f17"/>
                  <a:pt x="f18" y="f19"/>
                </a:cubicBezTo>
                <a:cubicBezTo>
                  <a:pt x="f20" y="f21"/>
                  <a:pt x="f22" y="f23"/>
                  <a:pt x="f24" y="f5"/>
                </a:cubicBezTo>
                <a:cubicBezTo>
                  <a:pt x="f25" y="f26"/>
                  <a:pt x="f27" y="f28"/>
                  <a:pt x="f6" y="f7"/>
                </a:cubicBezTo>
                <a:lnTo>
                  <a:pt x="f6" y="f29"/>
                </a:lnTo>
                <a:cubicBezTo>
                  <a:pt x="f30" y="f31"/>
                  <a:pt x="f32" y="f33"/>
                  <a:pt x="f34" y="f35"/>
                </a:cubicBezTo>
                <a:cubicBezTo>
                  <a:pt x="f36" y="f37"/>
                  <a:pt x="f38" y="f31"/>
                  <a:pt x="f39" y="f40"/>
                </a:cubicBezTo>
                <a:cubicBezTo>
                  <a:pt x="f41" y="f42"/>
                  <a:pt x="f43" y="f44"/>
                  <a:pt x="f45" y="f6"/>
                </a:cubicBezTo>
                <a:cubicBezTo>
                  <a:pt x="f46" y="f47"/>
                  <a:pt x="f48" y="f49"/>
                  <a:pt x="f5" y="f29"/>
                </a:cubicBezTo>
                <a:close/>
              </a:path>
            </a:pathLst>
          </a:custGeom>
          <a:solidFill>
            <a:srgbClr val="5FCBEF"/>
          </a:solidFill>
          <a:ln w="19083" cap="flat">
            <a:solidFill>
              <a:srgbClr val="4696B0"/>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FFFFFF"/>
                </a:solidFill>
                <a:latin typeface="Trebuchet MS" pitchFamily="18"/>
                <a:ea typeface="Microsoft YaHei" pitchFamily="2"/>
                <a:cs typeface="Arial" pitchFamily="2"/>
              </a:rPr>
              <a:t>STAGE D’OBSERVATION</a:t>
            </a:r>
          </a:p>
          <a:p>
            <a:pPr algn="ctr" defTabSz="829544">
              <a:defRPr sz="1990" b="0" i="0" u="none" strike="noStrike" kern="0" cap="none" spc="0" baseline="0">
                <a:solidFill>
                  <a:srgbClr val="000000"/>
                </a:solidFill>
                <a:uFillTx/>
              </a:defRPr>
            </a:pPr>
            <a:r>
              <a:rPr lang="fr-FR" sz="1633">
                <a:solidFill>
                  <a:srgbClr val="FFFFFF"/>
                </a:solidFill>
                <a:latin typeface="Trebuchet MS" pitchFamily="18"/>
                <a:ea typeface="Microsoft YaHei" pitchFamily="2"/>
                <a:cs typeface="Arial" pitchFamily="2"/>
              </a:rPr>
              <a:t> </a:t>
            </a:r>
          </a:p>
        </p:txBody>
      </p:sp>
      <p:sp>
        <p:nvSpPr>
          <p:cNvPr id="5" name="Organigramme : Bande perforée 5"/>
          <p:cNvSpPr/>
          <p:nvPr/>
        </p:nvSpPr>
        <p:spPr>
          <a:xfrm>
            <a:off x="2437957" y="2024826"/>
            <a:ext cx="3069905" cy="2286102"/>
          </a:xfrm>
          <a:custGeom>
            <a:avLst/>
            <a:gdLst>
              <a:gd name="f0" fmla="val 10800000"/>
              <a:gd name="f1" fmla="val 5400000"/>
              <a:gd name="f2" fmla="val 180"/>
              <a:gd name="f3" fmla="val w"/>
              <a:gd name="f4" fmla="val h"/>
              <a:gd name="f5" fmla="val 0"/>
              <a:gd name="f6" fmla="val 21600"/>
              <a:gd name="f7" fmla="val 2230"/>
              <a:gd name="f8" fmla="val 820"/>
              <a:gd name="f9" fmla="val 3990"/>
              <a:gd name="f10" fmla="val 3410"/>
              <a:gd name="f11" fmla="val 3980"/>
              <a:gd name="f12" fmla="val 5370"/>
              <a:gd name="f13" fmla="val 4360"/>
              <a:gd name="f14" fmla="val 7430"/>
              <a:gd name="f15" fmla="val 4030"/>
              <a:gd name="f16" fmla="val 10110"/>
              <a:gd name="f17" fmla="val 3890"/>
              <a:gd name="f18" fmla="val 10690"/>
              <a:gd name="f19" fmla="val 2270"/>
              <a:gd name="f20" fmla="val 11440"/>
              <a:gd name="f21" fmla="val 300"/>
              <a:gd name="f22" fmla="val 14200"/>
              <a:gd name="f23" fmla="val 160"/>
              <a:gd name="f24" fmla="val 16150"/>
              <a:gd name="f25" fmla="val 18670"/>
              <a:gd name="f26" fmla="val 170"/>
              <a:gd name="f27" fmla="val 20690"/>
              <a:gd name="f28" fmla="val 390"/>
              <a:gd name="f29" fmla="val 19420"/>
              <a:gd name="f30" fmla="val 20640"/>
              <a:gd name="f31" fmla="val 17510"/>
              <a:gd name="f32" fmla="val 18320"/>
              <a:gd name="f33" fmla="val 17490"/>
              <a:gd name="f34" fmla="val 16140"/>
              <a:gd name="f35" fmla="val 17240"/>
              <a:gd name="f36" fmla="val 14710"/>
              <a:gd name="f37" fmla="val 17370"/>
              <a:gd name="f38" fmla="val 11310"/>
              <a:gd name="f39" fmla="val 10770"/>
              <a:gd name="f40" fmla="val 19430"/>
              <a:gd name="f41" fmla="val 10150"/>
              <a:gd name="f42" fmla="val 21150"/>
              <a:gd name="f43" fmla="val 7380"/>
              <a:gd name="f44" fmla="val 21290"/>
              <a:gd name="f45" fmla="val 5290"/>
              <a:gd name="f46" fmla="val 3220"/>
              <a:gd name="f47" fmla="val 21250"/>
              <a:gd name="f48" fmla="val 610"/>
              <a:gd name="f49" fmla="val 21130"/>
              <a:gd name="f50" fmla="+- 0 0 0"/>
              <a:gd name="f51" fmla="*/ f3 1 21600"/>
              <a:gd name="f52" fmla="*/ f4 1 21600"/>
              <a:gd name="f53" fmla="+- f6 0 f5"/>
              <a:gd name="f54" fmla="*/ f50 f0 1"/>
              <a:gd name="f55" fmla="*/ f53 1 21600"/>
              <a:gd name="f56" fmla="*/ f54 1 f2"/>
              <a:gd name="f57" fmla="*/ 0 f55 1"/>
              <a:gd name="f58" fmla="*/ 21600 f55 1"/>
              <a:gd name="f59" fmla="*/ 17240 f55 1"/>
              <a:gd name="f60" fmla="*/ 4360 f55 1"/>
              <a:gd name="f61" fmla="*/ 10800 f55 1"/>
              <a:gd name="f62" fmla="*/ 2020 f55 1"/>
              <a:gd name="f63" fmla="*/ 19320 f55 1"/>
              <a:gd name="f64" fmla="+- f56 0 f1"/>
              <a:gd name="f65" fmla="*/ f61 1 f55"/>
              <a:gd name="f66" fmla="*/ f62 1 f55"/>
              <a:gd name="f67" fmla="*/ f57 1 f55"/>
              <a:gd name="f68" fmla="*/ f63 1 f55"/>
              <a:gd name="f69" fmla="*/ f58 1 f55"/>
              <a:gd name="f70" fmla="*/ f60 1 f55"/>
              <a:gd name="f71" fmla="*/ f59 1 f55"/>
              <a:gd name="f72" fmla="*/ f67 f51 1"/>
              <a:gd name="f73" fmla="*/ f69 f51 1"/>
              <a:gd name="f74" fmla="*/ f71 f52 1"/>
              <a:gd name="f75" fmla="*/ f70 f52 1"/>
              <a:gd name="f76" fmla="*/ f65 f51 1"/>
              <a:gd name="f77" fmla="*/ f66 f52 1"/>
              <a:gd name="f78" fmla="*/ f65 f52 1"/>
              <a:gd name="f79" fmla="*/ f68 f52 1"/>
            </a:gdLst>
            <a:ahLst/>
            <a:cxnLst>
              <a:cxn ang="3cd4">
                <a:pos x="hc" y="t"/>
              </a:cxn>
              <a:cxn ang="0">
                <a:pos x="r" y="vc"/>
              </a:cxn>
              <a:cxn ang="cd4">
                <a:pos x="hc" y="b"/>
              </a:cxn>
              <a:cxn ang="cd2">
                <a:pos x="l" y="vc"/>
              </a:cxn>
              <a:cxn ang="f64">
                <a:pos x="f76" y="f77"/>
              </a:cxn>
              <a:cxn ang="f64">
                <a:pos x="f72" y="f78"/>
              </a:cxn>
              <a:cxn ang="f64">
                <a:pos x="f76" y="f79"/>
              </a:cxn>
              <a:cxn ang="f64">
                <a:pos x="f73" y="f78"/>
              </a:cxn>
            </a:cxnLst>
            <a:rect l="f72" t="f75" r="f73" b="f74"/>
            <a:pathLst>
              <a:path w="21600" h="21600">
                <a:moveTo>
                  <a:pt x="f5" y="f7"/>
                </a:moveTo>
                <a:cubicBezTo>
                  <a:pt x="f8" y="f9"/>
                  <a:pt x="f10" y="f11"/>
                  <a:pt x="f12" y="f13"/>
                </a:cubicBezTo>
                <a:cubicBezTo>
                  <a:pt x="f14" y="f15"/>
                  <a:pt x="f16" y="f17"/>
                  <a:pt x="f18" y="f19"/>
                </a:cubicBezTo>
                <a:cubicBezTo>
                  <a:pt x="f20" y="f21"/>
                  <a:pt x="f22" y="f23"/>
                  <a:pt x="f24" y="f5"/>
                </a:cubicBezTo>
                <a:cubicBezTo>
                  <a:pt x="f25" y="f26"/>
                  <a:pt x="f27" y="f28"/>
                  <a:pt x="f6" y="f7"/>
                </a:cubicBezTo>
                <a:lnTo>
                  <a:pt x="f6" y="f29"/>
                </a:lnTo>
                <a:cubicBezTo>
                  <a:pt x="f30" y="f31"/>
                  <a:pt x="f32" y="f33"/>
                  <a:pt x="f34" y="f35"/>
                </a:cubicBezTo>
                <a:cubicBezTo>
                  <a:pt x="f36" y="f37"/>
                  <a:pt x="f38" y="f31"/>
                  <a:pt x="f39" y="f40"/>
                </a:cubicBezTo>
                <a:cubicBezTo>
                  <a:pt x="f41" y="f42"/>
                  <a:pt x="f43" y="f44"/>
                  <a:pt x="f45" y="f6"/>
                </a:cubicBezTo>
                <a:cubicBezTo>
                  <a:pt x="f46" y="f47"/>
                  <a:pt x="f48" y="f49"/>
                  <a:pt x="f5" y="f29"/>
                </a:cubicBezTo>
                <a:close/>
              </a:path>
            </a:pathLst>
          </a:custGeom>
          <a:solidFill>
            <a:srgbClr val="5FCBEF"/>
          </a:solidFill>
          <a:ln w="19083" cap="flat">
            <a:solidFill>
              <a:srgbClr val="4696B0"/>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FFFFFF"/>
                </a:solidFill>
                <a:latin typeface="Trebuchet MS" pitchFamily="18"/>
                <a:ea typeface="Microsoft YaHei" pitchFamily="2"/>
                <a:cs typeface="Arial" pitchFamily="2"/>
              </a:rPr>
              <a:t>ENTRETIENS INDIVIDUELS</a:t>
            </a:r>
          </a:p>
          <a:p>
            <a:pPr algn="ctr" defTabSz="829544">
              <a:defRPr sz="1990" b="0" i="0" u="none" strike="noStrike" kern="0" cap="none" spc="0" baseline="0">
                <a:solidFill>
                  <a:srgbClr val="000000"/>
                </a:solidFill>
                <a:uFillTx/>
              </a:defRPr>
            </a:pPr>
            <a:r>
              <a:rPr lang="fr-FR" sz="1633">
                <a:solidFill>
                  <a:srgbClr val="FFFFFF"/>
                </a:solidFill>
                <a:latin typeface="Trebuchet MS" pitchFamily="18"/>
                <a:ea typeface="Microsoft YaHei" pitchFamily="2"/>
                <a:cs typeface="Arial" pitchFamily="2"/>
              </a:rPr>
              <a:t>AVEC PSY EN</a:t>
            </a:r>
          </a:p>
          <a:p>
            <a:pPr algn="ctr" defTabSz="829544">
              <a:defRPr sz="1990" b="0" i="0" u="none" strike="noStrike" kern="0" cap="none" spc="0" baseline="0">
                <a:solidFill>
                  <a:srgbClr val="000000"/>
                </a:solidFill>
                <a:uFillTx/>
              </a:defRPr>
            </a:pPr>
            <a:r>
              <a:rPr lang="fr-FR" sz="1633">
                <a:solidFill>
                  <a:srgbClr val="FFFFFF"/>
                </a:solidFill>
                <a:latin typeface="Trebuchet MS" pitchFamily="18"/>
                <a:ea typeface="Microsoft YaHei" pitchFamily="2"/>
                <a:cs typeface="Arial" pitchFamily="2"/>
              </a:rPr>
              <a:t>(tout au long de l’année)</a:t>
            </a:r>
          </a:p>
        </p:txBody>
      </p:sp>
      <p:sp>
        <p:nvSpPr>
          <p:cNvPr id="6" name="Organigramme : Bande perforée 9"/>
          <p:cNvSpPr/>
          <p:nvPr/>
        </p:nvSpPr>
        <p:spPr>
          <a:xfrm>
            <a:off x="6356984" y="1967348"/>
            <a:ext cx="2275973" cy="1429133"/>
          </a:xfrm>
          <a:custGeom>
            <a:avLst/>
            <a:gdLst>
              <a:gd name="f0" fmla="val 10800000"/>
              <a:gd name="f1" fmla="val 5400000"/>
              <a:gd name="f2" fmla="val 180"/>
              <a:gd name="f3" fmla="val w"/>
              <a:gd name="f4" fmla="val h"/>
              <a:gd name="f5" fmla="val 0"/>
              <a:gd name="f6" fmla="val 21600"/>
              <a:gd name="f7" fmla="val 2230"/>
              <a:gd name="f8" fmla="val 820"/>
              <a:gd name="f9" fmla="val 3990"/>
              <a:gd name="f10" fmla="val 3410"/>
              <a:gd name="f11" fmla="val 3980"/>
              <a:gd name="f12" fmla="val 5370"/>
              <a:gd name="f13" fmla="val 4360"/>
              <a:gd name="f14" fmla="val 7430"/>
              <a:gd name="f15" fmla="val 4030"/>
              <a:gd name="f16" fmla="val 10110"/>
              <a:gd name="f17" fmla="val 3890"/>
              <a:gd name="f18" fmla="val 10690"/>
              <a:gd name="f19" fmla="val 2270"/>
              <a:gd name="f20" fmla="val 11440"/>
              <a:gd name="f21" fmla="val 300"/>
              <a:gd name="f22" fmla="val 14200"/>
              <a:gd name="f23" fmla="val 160"/>
              <a:gd name="f24" fmla="val 16150"/>
              <a:gd name="f25" fmla="val 18670"/>
              <a:gd name="f26" fmla="val 170"/>
              <a:gd name="f27" fmla="val 20690"/>
              <a:gd name="f28" fmla="val 390"/>
              <a:gd name="f29" fmla="val 19420"/>
              <a:gd name="f30" fmla="val 20640"/>
              <a:gd name="f31" fmla="val 17510"/>
              <a:gd name="f32" fmla="val 18320"/>
              <a:gd name="f33" fmla="val 17490"/>
              <a:gd name="f34" fmla="val 16140"/>
              <a:gd name="f35" fmla="val 17240"/>
              <a:gd name="f36" fmla="val 14710"/>
              <a:gd name="f37" fmla="val 17370"/>
              <a:gd name="f38" fmla="val 11310"/>
              <a:gd name="f39" fmla="val 10770"/>
              <a:gd name="f40" fmla="val 19430"/>
              <a:gd name="f41" fmla="val 10150"/>
              <a:gd name="f42" fmla="val 21150"/>
              <a:gd name="f43" fmla="val 7380"/>
              <a:gd name="f44" fmla="val 21290"/>
              <a:gd name="f45" fmla="val 5290"/>
              <a:gd name="f46" fmla="val 3220"/>
              <a:gd name="f47" fmla="val 21250"/>
              <a:gd name="f48" fmla="val 610"/>
              <a:gd name="f49" fmla="val 21130"/>
              <a:gd name="f50" fmla="+- 0 0 0"/>
              <a:gd name="f51" fmla="*/ f3 1 21600"/>
              <a:gd name="f52" fmla="*/ f4 1 21600"/>
              <a:gd name="f53" fmla="+- f6 0 f5"/>
              <a:gd name="f54" fmla="*/ f50 f0 1"/>
              <a:gd name="f55" fmla="*/ f53 1 21600"/>
              <a:gd name="f56" fmla="*/ f54 1 f2"/>
              <a:gd name="f57" fmla="*/ 0 f55 1"/>
              <a:gd name="f58" fmla="*/ 21600 f55 1"/>
              <a:gd name="f59" fmla="*/ 17240 f55 1"/>
              <a:gd name="f60" fmla="*/ 4360 f55 1"/>
              <a:gd name="f61" fmla="*/ 10800 f55 1"/>
              <a:gd name="f62" fmla="*/ 2020 f55 1"/>
              <a:gd name="f63" fmla="*/ 19320 f55 1"/>
              <a:gd name="f64" fmla="+- f56 0 f1"/>
              <a:gd name="f65" fmla="*/ f61 1 f55"/>
              <a:gd name="f66" fmla="*/ f62 1 f55"/>
              <a:gd name="f67" fmla="*/ f57 1 f55"/>
              <a:gd name="f68" fmla="*/ f63 1 f55"/>
              <a:gd name="f69" fmla="*/ f58 1 f55"/>
              <a:gd name="f70" fmla="*/ f60 1 f55"/>
              <a:gd name="f71" fmla="*/ f59 1 f55"/>
              <a:gd name="f72" fmla="*/ f67 f51 1"/>
              <a:gd name="f73" fmla="*/ f69 f51 1"/>
              <a:gd name="f74" fmla="*/ f71 f52 1"/>
              <a:gd name="f75" fmla="*/ f70 f52 1"/>
              <a:gd name="f76" fmla="*/ f65 f51 1"/>
              <a:gd name="f77" fmla="*/ f66 f52 1"/>
              <a:gd name="f78" fmla="*/ f65 f52 1"/>
              <a:gd name="f79" fmla="*/ f68 f52 1"/>
            </a:gdLst>
            <a:ahLst/>
            <a:cxnLst>
              <a:cxn ang="3cd4">
                <a:pos x="hc" y="t"/>
              </a:cxn>
              <a:cxn ang="0">
                <a:pos x="r" y="vc"/>
              </a:cxn>
              <a:cxn ang="cd4">
                <a:pos x="hc" y="b"/>
              </a:cxn>
              <a:cxn ang="cd2">
                <a:pos x="l" y="vc"/>
              </a:cxn>
              <a:cxn ang="f64">
                <a:pos x="f76" y="f77"/>
              </a:cxn>
              <a:cxn ang="f64">
                <a:pos x="f72" y="f78"/>
              </a:cxn>
              <a:cxn ang="f64">
                <a:pos x="f76" y="f79"/>
              </a:cxn>
              <a:cxn ang="f64">
                <a:pos x="f73" y="f78"/>
              </a:cxn>
            </a:cxnLst>
            <a:rect l="f72" t="f75" r="f73" b="f74"/>
            <a:pathLst>
              <a:path w="21600" h="21600">
                <a:moveTo>
                  <a:pt x="f5" y="f7"/>
                </a:moveTo>
                <a:cubicBezTo>
                  <a:pt x="f8" y="f9"/>
                  <a:pt x="f10" y="f11"/>
                  <a:pt x="f12" y="f13"/>
                </a:cubicBezTo>
                <a:cubicBezTo>
                  <a:pt x="f14" y="f15"/>
                  <a:pt x="f16" y="f17"/>
                  <a:pt x="f18" y="f19"/>
                </a:cubicBezTo>
                <a:cubicBezTo>
                  <a:pt x="f20" y="f21"/>
                  <a:pt x="f22" y="f23"/>
                  <a:pt x="f24" y="f5"/>
                </a:cubicBezTo>
                <a:cubicBezTo>
                  <a:pt x="f25" y="f26"/>
                  <a:pt x="f27" y="f28"/>
                  <a:pt x="f6" y="f7"/>
                </a:cubicBezTo>
                <a:lnTo>
                  <a:pt x="f6" y="f29"/>
                </a:lnTo>
                <a:cubicBezTo>
                  <a:pt x="f30" y="f31"/>
                  <a:pt x="f32" y="f33"/>
                  <a:pt x="f34" y="f35"/>
                </a:cubicBezTo>
                <a:cubicBezTo>
                  <a:pt x="f36" y="f37"/>
                  <a:pt x="f38" y="f31"/>
                  <a:pt x="f39" y="f40"/>
                </a:cubicBezTo>
                <a:cubicBezTo>
                  <a:pt x="f41" y="f42"/>
                  <a:pt x="f43" y="f44"/>
                  <a:pt x="f45" y="f6"/>
                </a:cubicBezTo>
                <a:cubicBezTo>
                  <a:pt x="f46" y="f47"/>
                  <a:pt x="f48" y="f49"/>
                  <a:pt x="f5" y="f29"/>
                </a:cubicBezTo>
                <a:close/>
              </a:path>
            </a:pathLst>
          </a:custGeom>
          <a:solidFill>
            <a:srgbClr val="5FCBEF"/>
          </a:solidFill>
          <a:ln w="19083" cap="flat">
            <a:solidFill>
              <a:srgbClr val="4696B0"/>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FFFFFF"/>
                </a:solidFill>
                <a:latin typeface="Trebuchet MS" pitchFamily="18"/>
                <a:ea typeface="Microsoft YaHei" pitchFamily="2"/>
                <a:cs typeface="Arial" pitchFamily="2"/>
              </a:rPr>
              <a:t>ORIENTATIONS CONCERTEES</a:t>
            </a:r>
          </a:p>
          <a:p>
            <a:pPr algn="ctr" defTabSz="829544">
              <a:defRPr sz="1990" b="0" i="0" u="none" strike="noStrike" kern="0" cap="none" spc="0" baseline="0">
                <a:solidFill>
                  <a:srgbClr val="000000"/>
                </a:solidFill>
                <a:uFillTx/>
              </a:defRPr>
            </a:pPr>
            <a:r>
              <a:rPr lang="fr-FR" sz="1633">
                <a:solidFill>
                  <a:srgbClr val="FFFFFF"/>
                </a:solidFill>
                <a:latin typeface="Trebuchet MS" pitchFamily="18"/>
                <a:ea typeface="Microsoft YaHei" pitchFamily="2"/>
                <a:cs typeface="Arial" pitchFamily="2"/>
              </a:rPr>
              <a:t> (Janvier et Mai)</a:t>
            </a:r>
          </a:p>
        </p:txBody>
      </p:sp>
      <p:sp>
        <p:nvSpPr>
          <p:cNvPr id="7" name="Organigramme : Bande perforée 9"/>
          <p:cNvSpPr/>
          <p:nvPr/>
        </p:nvSpPr>
        <p:spPr>
          <a:xfrm>
            <a:off x="7402056" y="3919027"/>
            <a:ext cx="2275973" cy="1429133"/>
          </a:xfrm>
          <a:custGeom>
            <a:avLst/>
            <a:gdLst>
              <a:gd name="f0" fmla="val 10800000"/>
              <a:gd name="f1" fmla="val 5400000"/>
              <a:gd name="f2" fmla="val 180"/>
              <a:gd name="f3" fmla="val w"/>
              <a:gd name="f4" fmla="val h"/>
              <a:gd name="f5" fmla="val 0"/>
              <a:gd name="f6" fmla="val 21600"/>
              <a:gd name="f7" fmla="val 2230"/>
              <a:gd name="f8" fmla="val 820"/>
              <a:gd name="f9" fmla="val 3990"/>
              <a:gd name="f10" fmla="val 3410"/>
              <a:gd name="f11" fmla="val 3980"/>
              <a:gd name="f12" fmla="val 5370"/>
              <a:gd name="f13" fmla="val 4360"/>
              <a:gd name="f14" fmla="val 7430"/>
              <a:gd name="f15" fmla="val 4030"/>
              <a:gd name="f16" fmla="val 10110"/>
              <a:gd name="f17" fmla="val 3890"/>
              <a:gd name="f18" fmla="val 10690"/>
              <a:gd name="f19" fmla="val 2270"/>
              <a:gd name="f20" fmla="val 11440"/>
              <a:gd name="f21" fmla="val 300"/>
              <a:gd name="f22" fmla="val 14200"/>
              <a:gd name="f23" fmla="val 160"/>
              <a:gd name="f24" fmla="val 16150"/>
              <a:gd name="f25" fmla="val 18670"/>
              <a:gd name="f26" fmla="val 170"/>
              <a:gd name="f27" fmla="val 20690"/>
              <a:gd name="f28" fmla="val 390"/>
              <a:gd name="f29" fmla="val 19420"/>
              <a:gd name="f30" fmla="val 20640"/>
              <a:gd name="f31" fmla="val 17510"/>
              <a:gd name="f32" fmla="val 18320"/>
              <a:gd name="f33" fmla="val 17490"/>
              <a:gd name="f34" fmla="val 16140"/>
              <a:gd name="f35" fmla="val 17240"/>
              <a:gd name="f36" fmla="val 14710"/>
              <a:gd name="f37" fmla="val 17370"/>
              <a:gd name="f38" fmla="val 11310"/>
              <a:gd name="f39" fmla="val 10770"/>
              <a:gd name="f40" fmla="val 19430"/>
              <a:gd name="f41" fmla="val 10150"/>
              <a:gd name="f42" fmla="val 21150"/>
              <a:gd name="f43" fmla="val 7380"/>
              <a:gd name="f44" fmla="val 21290"/>
              <a:gd name="f45" fmla="val 5290"/>
              <a:gd name="f46" fmla="val 3220"/>
              <a:gd name="f47" fmla="val 21250"/>
              <a:gd name="f48" fmla="val 610"/>
              <a:gd name="f49" fmla="val 21130"/>
              <a:gd name="f50" fmla="+- 0 0 0"/>
              <a:gd name="f51" fmla="*/ f3 1 21600"/>
              <a:gd name="f52" fmla="*/ f4 1 21600"/>
              <a:gd name="f53" fmla="+- f6 0 f5"/>
              <a:gd name="f54" fmla="*/ f50 f0 1"/>
              <a:gd name="f55" fmla="*/ f53 1 21600"/>
              <a:gd name="f56" fmla="*/ f54 1 f2"/>
              <a:gd name="f57" fmla="*/ 0 f55 1"/>
              <a:gd name="f58" fmla="*/ 21600 f55 1"/>
              <a:gd name="f59" fmla="*/ 17240 f55 1"/>
              <a:gd name="f60" fmla="*/ 4360 f55 1"/>
              <a:gd name="f61" fmla="*/ 10800 f55 1"/>
              <a:gd name="f62" fmla="*/ 2020 f55 1"/>
              <a:gd name="f63" fmla="*/ 19320 f55 1"/>
              <a:gd name="f64" fmla="+- f56 0 f1"/>
              <a:gd name="f65" fmla="*/ f61 1 f55"/>
              <a:gd name="f66" fmla="*/ f62 1 f55"/>
              <a:gd name="f67" fmla="*/ f57 1 f55"/>
              <a:gd name="f68" fmla="*/ f63 1 f55"/>
              <a:gd name="f69" fmla="*/ f58 1 f55"/>
              <a:gd name="f70" fmla="*/ f60 1 f55"/>
              <a:gd name="f71" fmla="*/ f59 1 f55"/>
              <a:gd name="f72" fmla="*/ f67 f51 1"/>
              <a:gd name="f73" fmla="*/ f69 f51 1"/>
              <a:gd name="f74" fmla="*/ f71 f52 1"/>
              <a:gd name="f75" fmla="*/ f70 f52 1"/>
              <a:gd name="f76" fmla="*/ f65 f51 1"/>
              <a:gd name="f77" fmla="*/ f66 f52 1"/>
              <a:gd name="f78" fmla="*/ f65 f52 1"/>
              <a:gd name="f79" fmla="*/ f68 f52 1"/>
            </a:gdLst>
            <a:ahLst/>
            <a:cxnLst>
              <a:cxn ang="3cd4">
                <a:pos x="hc" y="t"/>
              </a:cxn>
              <a:cxn ang="0">
                <a:pos x="r" y="vc"/>
              </a:cxn>
              <a:cxn ang="cd4">
                <a:pos x="hc" y="b"/>
              </a:cxn>
              <a:cxn ang="cd2">
                <a:pos x="l" y="vc"/>
              </a:cxn>
              <a:cxn ang="f64">
                <a:pos x="f76" y="f77"/>
              </a:cxn>
              <a:cxn ang="f64">
                <a:pos x="f72" y="f78"/>
              </a:cxn>
              <a:cxn ang="f64">
                <a:pos x="f76" y="f79"/>
              </a:cxn>
              <a:cxn ang="f64">
                <a:pos x="f73" y="f78"/>
              </a:cxn>
            </a:cxnLst>
            <a:rect l="f72" t="f75" r="f73" b="f74"/>
            <a:pathLst>
              <a:path w="21600" h="21600">
                <a:moveTo>
                  <a:pt x="f5" y="f7"/>
                </a:moveTo>
                <a:cubicBezTo>
                  <a:pt x="f8" y="f9"/>
                  <a:pt x="f10" y="f11"/>
                  <a:pt x="f12" y="f13"/>
                </a:cubicBezTo>
                <a:cubicBezTo>
                  <a:pt x="f14" y="f15"/>
                  <a:pt x="f16" y="f17"/>
                  <a:pt x="f18" y="f19"/>
                </a:cubicBezTo>
                <a:cubicBezTo>
                  <a:pt x="f20" y="f21"/>
                  <a:pt x="f22" y="f23"/>
                  <a:pt x="f24" y="f5"/>
                </a:cubicBezTo>
                <a:cubicBezTo>
                  <a:pt x="f25" y="f26"/>
                  <a:pt x="f27" y="f28"/>
                  <a:pt x="f6" y="f7"/>
                </a:cubicBezTo>
                <a:lnTo>
                  <a:pt x="f6" y="f29"/>
                </a:lnTo>
                <a:cubicBezTo>
                  <a:pt x="f30" y="f31"/>
                  <a:pt x="f32" y="f33"/>
                  <a:pt x="f34" y="f35"/>
                </a:cubicBezTo>
                <a:cubicBezTo>
                  <a:pt x="f36" y="f37"/>
                  <a:pt x="f38" y="f31"/>
                  <a:pt x="f39" y="f40"/>
                </a:cubicBezTo>
                <a:cubicBezTo>
                  <a:pt x="f41" y="f42"/>
                  <a:pt x="f43" y="f44"/>
                  <a:pt x="f45" y="f6"/>
                </a:cubicBezTo>
                <a:cubicBezTo>
                  <a:pt x="f46" y="f47"/>
                  <a:pt x="f48" y="f49"/>
                  <a:pt x="f5" y="f29"/>
                </a:cubicBezTo>
                <a:close/>
              </a:path>
            </a:pathLst>
          </a:custGeom>
          <a:solidFill>
            <a:srgbClr val="5FCBEF"/>
          </a:solidFill>
          <a:ln w="19083" cap="flat">
            <a:solidFill>
              <a:srgbClr val="4696B0"/>
            </a:solidFill>
            <a:prstDash val="solid"/>
            <a:miter/>
          </a:ln>
        </p:spPr>
        <p:txBody>
          <a:bodyPr vert="horz" wrap="square" lIns="81650" tIns="40820" rIns="81650" bIns="40820" anchor="ctr" anchorCtr="1" compatLnSpc="0">
            <a:noAutofit/>
          </a:bodyPr>
          <a:lstStyle/>
          <a:p>
            <a:pPr algn="ctr" defTabSz="829544">
              <a:defRPr sz="1990" b="0" i="0" u="none" strike="noStrike" kern="0" cap="none" spc="0" baseline="0">
                <a:solidFill>
                  <a:srgbClr val="000000"/>
                </a:solidFill>
                <a:uFillTx/>
              </a:defRPr>
            </a:pPr>
            <a:r>
              <a:rPr lang="fr-FR" sz="1633">
                <a:solidFill>
                  <a:srgbClr val="FFFFFF"/>
                </a:solidFill>
                <a:latin typeface="Trebuchet MS" pitchFamily="18"/>
                <a:ea typeface="Microsoft YaHei" pitchFamily="2"/>
                <a:cs typeface="Arial" pitchFamily="2"/>
              </a:rPr>
              <a:t>RECHERCHE / DOCUMENTATION</a:t>
            </a:r>
          </a:p>
          <a:p>
            <a:pPr algn="ctr" defTabSz="829544">
              <a:defRPr sz="1990" b="0" i="0" u="none" strike="noStrike" kern="0" cap="none" spc="0" baseline="0">
                <a:solidFill>
                  <a:srgbClr val="000000"/>
                </a:solidFill>
                <a:uFillTx/>
              </a:defRPr>
            </a:pPr>
            <a:endParaRPr lang="fr-FR" sz="1633">
              <a:solidFill>
                <a:srgbClr val="FFFFFF"/>
              </a:solidFill>
              <a:latin typeface="Trebuchet MS" pitchFamily="18"/>
              <a:ea typeface="Microsoft YaHei" pitchFamily="2"/>
              <a:cs typeface="Arial" pitchFamily="2"/>
            </a:endParaRPr>
          </a:p>
        </p:txBody>
      </p:sp>
    </p:spTree>
    <p:extLst>
      <p:ext uri="{BB962C8B-B14F-4D97-AF65-F5344CB8AC3E}">
        <p14:creationId xmlns:p14="http://schemas.microsoft.com/office/powerpoint/2010/main" val="24289375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type="title"/>
          </p:nvPr>
        </p:nvSpPr>
        <p:spPr/>
        <p:txBody>
          <a:bodyPr/>
          <a:lstStyle/>
          <a:p>
            <a:pPr lvl="0"/>
            <a:r>
              <a:rPr lang="fr-FR">
                <a:latin typeface="Tahoma" pitchFamily="34"/>
              </a:rPr>
              <a:t>Des choix qui se préparent…</a:t>
            </a:r>
          </a:p>
        </p:txBody>
      </p:sp>
      <p:sp>
        <p:nvSpPr>
          <p:cNvPr id="3" name="Espace réservé du contenu 2"/>
          <p:cNvSpPr txBox="1">
            <a:spLocks noGrp="1"/>
          </p:cNvSpPr>
          <p:nvPr>
            <p:ph idx="1"/>
          </p:nvPr>
        </p:nvSpPr>
        <p:spPr>
          <a:xfrm>
            <a:off x="2031573" y="1990160"/>
            <a:ext cx="6448179" cy="3398315"/>
          </a:xfrm>
        </p:spPr>
        <p:txBody>
          <a:bodyPr/>
          <a:lstStyle/>
          <a:p>
            <a:pPr lvl="0"/>
            <a:r>
              <a:rPr lang="fr-FR" b="1" u="sng">
                <a:solidFill>
                  <a:srgbClr val="00B050"/>
                </a:solidFill>
              </a:rPr>
              <a:t>EN DEHORS DU COLLEGE</a:t>
            </a:r>
          </a:p>
          <a:p>
            <a:pPr lvl="0"/>
            <a:endParaRPr lang="fr-FR" b="1"/>
          </a:p>
          <a:p>
            <a:pPr lvl="0"/>
            <a:endParaRPr lang="fr-FR"/>
          </a:p>
          <a:p>
            <a:pPr lvl="0"/>
            <a:endParaRPr lang="fr-FR"/>
          </a:p>
        </p:txBody>
      </p:sp>
      <p:sp>
        <p:nvSpPr>
          <p:cNvPr id="4" name="Organigramme : Bande perforée 4"/>
          <p:cNvSpPr/>
          <p:nvPr/>
        </p:nvSpPr>
        <p:spPr>
          <a:xfrm>
            <a:off x="2158755" y="4311376"/>
            <a:ext cx="2388084" cy="1235456"/>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92D05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350" dirty="0">
              <a:solidFill>
                <a:srgbClr val="FFFFFF"/>
              </a:solidFill>
              <a:latin typeface="Calibri"/>
            </a:endParaRPr>
          </a:p>
          <a:p>
            <a:pPr algn="ctr" defTabSz="829544">
              <a:defRPr sz="1800" b="0" i="0" u="none" strike="noStrike" kern="0" cap="none" spc="0" baseline="0">
                <a:solidFill>
                  <a:srgbClr val="000000"/>
                </a:solidFill>
                <a:uFillTx/>
              </a:defRPr>
            </a:pPr>
            <a:r>
              <a:rPr lang="fr-FR" sz="1350" dirty="0">
                <a:solidFill>
                  <a:srgbClr val="FFFFFF"/>
                </a:solidFill>
                <a:latin typeface="Calibri"/>
              </a:rPr>
              <a:t>LA SEMAINE DE LA VOIE PROFESSIONNELLE</a:t>
            </a:r>
          </a:p>
          <a:p>
            <a:pPr algn="ctr" defTabSz="829544">
              <a:defRPr sz="1800" b="0" i="0" u="none" strike="noStrike" kern="0" cap="none" spc="0" baseline="0">
                <a:solidFill>
                  <a:srgbClr val="000000"/>
                </a:solidFill>
                <a:uFillTx/>
              </a:defRPr>
            </a:pPr>
            <a:endParaRPr lang="fr-FR" sz="1350" dirty="0">
              <a:solidFill>
                <a:srgbClr val="FF0000"/>
              </a:solidFill>
              <a:latin typeface="Calibri"/>
            </a:endParaRPr>
          </a:p>
          <a:p>
            <a:pPr algn="ctr" defTabSz="829544">
              <a:defRPr sz="1800" b="0" i="0" u="none" strike="noStrike" kern="0" cap="none" spc="0" baseline="0">
                <a:solidFill>
                  <a:srgbClr val="000000"/>
                </a:solidFill>
                <a:uFillTx/>
              </a:defRPr>
            </a:pPr>
            <a:endParaRPr lang="fr-FR" sz="1350" dirty="0">
              <a:solidFill>
                <a:srgbClr val="FF0000"/>
              </a:solidFill>
              <a:latin typeface="Calibri"/>
            </a:endParaRPr>
          </a:p>
        </p:txBody>
      </p:sp>
      <p:sp>
        <p:nvSpPr>
          <p:cNvPr id="5" name="Organigramme : Bande perforée 5"/>
          <p:cNvSpPr/>
          <p:nvPr/>
        </p:nvSpPr>
        <p:spPr>
          <a:xfrm>
            <a:off x="5571463" y="2304932"/>
            <a:ext cx="2482757" cy="1235896"/>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92D05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a:solidFill>
                  <a:srgbClr val="FFFFFF"/>
                </a:solidFill>
                <a:latin typeface="Calibri"/>
              </a:rPr>
              <a:t>MINI-STAGE</a:t>
            </a:r>
          </a:p>
          <a:p>
            <a:pPr algn="ctr" defTabSz="829544">
              <a:defRPr sz="1800" b="0" i="0" u="none" strike="noStrike" kern="0" cap="none" spc="0" baseline="0">
                <a:solidFill>
                  <a:srgbClr val="000000"/>
                </a:solidFill>
                <a:uFillTx/>
              </a:defRPr>
            </a:pPr>
            <a:r>
              <a:rPr lang="fr-FR" sz="1200">
                <a:solidFill>
                  <a:srgbClr val="FFFFFF"/>
                </a:solidFill>
                <a:latin typeface="Calibri"/>
              </a:rPr>
              <a:t>(1/2 journée d’immersion en LP. Inscription auprès du PP)</a:t>
            </a:r>
          </a:p>
          <a:p>
            <a:pPr algn="ctr" defTabSz="829544">
              <a:defRPr sz="1800" b="0" i="0" u="none" strike="noStrike" kern="0" cap="none" spc="0" baseline="0">
                <a:solidFill>
                  <a:srgbClr val="000000"/>
                </a:solidFill>
                <a:uFillTx/>
              </a:defRPr>
            </a:pPr>
            <a:r>
              <a:rPr lang="fr-FR" sz="1200" b="1">
                <a:solidFill>
                  <a:srgbClr val="FF0000"/>
                </a:solidFill>
                <a:latin typeface="Calibri"/>
              </a:rPr>
              <a:t>(Février/Mars)</a:t>
            </a:r>
          </a:p>
        </p:txBody>
      </p:sp>
      <p:sp>
        <p:nvSpPr>
          <p:cNvPr id="6" name="Organigramme : Bande perforée 8"/>
          <p:cNvSpPr/>
          <p:nvPr/>
        </p:nvSpPr>
        <p:spPr>
          <a:xfrm>
            <a:off x="2031573" y="2968835"/>
            <a:ext cx="2783478" cy="1072313"/>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92D05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a:solidFill>
                  <a:srgbClr val="FFFFFF"/>
                </a:solidFill>
                <a:latin typeface="Calibri"/>
              </a:rPr>
              <a:t>Forum METIERS ET FORMATIONS (Mairie de Lyon 8</a:t>
            </a:r>
            <a:r>
              <a:rPr lang="fr-FR" sz="1350" baseline="30000" dirty="0">
                <a:solidFill>
                  <a:srgbClr val="FFFFFF"/>
                </a:solidFill>
                <a:latin typeface="Calibri"/>
              </a:rPr>
              <a:t>ème</a:t>
            </a:r>
            <a:r>
              <a:rPr lang="fr-FR" sz="1350" dirty="0">
                <a:solidFill>
                  <a:srgbClr val="FFFFFF"/>
                </a:solidFill>
                <a:latin typeface="Calibri"/>
              </a:rPr>
              <a:t>)</a:t>
            </a:r>
          </a:p>
          <a:p>
            <a:pPr algn="ctr" defTabSz="829544">
              <a:defRPr sz="1800" b="0" i="0" u="none" strike="noStrike" kern="0" cap="none" spc="0" baseline="0">
                <a:solidFill>
                  <a:srgbClr val="000000"/>
                </a:solidFill>
                <a:uFillTx/>
              </a:defRPr>
            </a:pPr>
            <a:endParaRPr lang="fr-FR" sz="1350" dirty="0">
              <a:solidFill>
                <a:srgbClr val="FF0000"/>
              </a:solidFill>
              <a:latin typeface="Calibri"/>
            </a:endParaRPr>
          </a:p>
        </p:txBody>
      </p:sp>
      <p:sp>
        <p:nvSpPr>
          <p:cNvPr id="7" name="Organigramme : Bande perforée 9"/>
          <p:cNvSpPr/>
          <p:nvPr/>
        </p:nvSpPr>
        <p:spPr>
          <a:xfrm>
            <a:off x="5133821" y="3855601"/>
            <a:ext cx="2482757" cy="1347326"/>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92D05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r>
              <a:rPr lang="fr-FR" sz="1350" dirty="0">
                <a:solidFill>
                  <a:srgbClr val="FFFFFF"/>
                </a:solidFill>
                <a:latin typeface="Calibri"/>
              </a:rPr>
              <a:t>MONDIAL DES METIERS (</a:t>
            </a:r>
            <a:r>
              <a:rPr lang="fr-FR" sz="1350" dirty="0" err="1">
                <a:solidFill>
                  <a:srgbClr val="FFFFFF"/>
                </a:solidFill>
                <a:latin typeface="Calibri"/>
              </a:rPr>
              <a:t>eurexpo</a:t>
            </a:r>
            <a:r>
              <a:rPr lang="fr-FR" sz="1350" dirty="0">
                <a:solidFill>
                  <a:srgbClr val="FFFFFF"/>
                </a:solidFill>
                <a:latin typeface="Calibri"/>
              </a:rPr>
              <a:t> Chassieu)  </a:t>
            </a:r>
            <a:endParaRPr lang="fr-FR" sz="1350" dirty="0">
              <a:solidFill>
                <a:srgbClr val="FF0000"/>
              </a:solidFill>
              <a:latin typeface="Calibri"/>
            </a:endParaRPr>
          </a:p>
          <a:p>
            <a:pPr algn="ctr" defTabSz="829544">
              <a:defRPr sz="1800" b="0" i="0" u="none" strike="noStrike" kern="0" cap="none" spc="0" baseline="0">
                <a:solidFill>
                  <a:srgbClr val="000000"/>
                </a:solidFill>
                <a:uFillTx/>
              </a:defRPr>
            </a:pPr>
            <a:endParaRPr lang="fr-FR" sz="1350" dirty="0">
              <a:solidFill>
                <a:srgbClr val="FF0000"/>
              </a:solidFill>
              <a:latin typeface="Calibri"/>
            </a:endParaRPr>
          </a:p>
        </p:txBody>
      </p:sp>
      <p:sp>
        <p:nvSpPr>
          <p:cNvPr id="8" name="Organigramme : Bande perforée 1"/>
          <p:cNvSpPr/>
          <p:nvPr/>
        </p:nvSpPr>
        <p:spPr>
          <a:xfrm>
            <a:off x="7914056" y="3510891"/>
            <a:ext cx="2644200" cy="1235456"/>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92D05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FFFFFF"/>
              </a:solidFill>
              <a:latin typeface="Calibri"/>
            </a:endParaRPr>
          </a:p>
          <a:p>
            <a:pPr algn="ctr" defTabSz="829544">
              <a:defRPr sz="1800" b="0" i="0" u="none" strike="noStrike" kern="0" cap="none" spc="0" baseline="0">
                <a:solidFill>
                  <a:srgbClr val="000000"/>
                </a:solidFill>
                <a:uFillTx/>
              </a:defRPr>
            </a:pPr>
            <a:r>
              <a:rPr lang="fr-FR" sz="1350">
                <a:solidFill>
                  <a:srgbClr val="FFFFFF"/>
                </a:solidFill>
                <a:latin typeface="Calibri"/>
              </a:rPr>
              <a:t>JOURNEE PORTE OUVERTE</a:t>
            </a:r>
          </a:p>
          <a:p>
            <a:pPr algn="ctr" defTabSz="829544">
              <a:defRPr sz="1800" b="0" i="0" u="none" strike="noStrike" kern="0" cap="none" spc="0" baseline="0">
                <a:solidFill>
                  <a:srgbClr val="000000"/>
                </a:solidFill>
                <a:uFillTx/>
              </a:defRPr>
            </a:pPr>
            <a:r>
              <a:rPr lang="fr-FR" sz="1350">
                <a:solidFill>
                  <a:srgbClr val="FFFFFF"/>
                </a:solidFill>
                <a:latin typeface="Calibri"/>
              </a:rPr>
              <a:t>https://orientation.public.ac-lyon.fr/Actions-information</a:t>
            </a:r>
          </a:p>
          <a:p>
            <a:pPr algn="ctr" defTabSz="829544">
              <a:defRPr sz="1800" b="0" i="0" u="none" strike="noStrike" kern="0" cap="none" spc="0" baseline="0">
                <a:solidFill>
                  <a:srgbClr val="000000"/>
                </a:solidFill>
                <a:uFillTx/>
              </a:defRPr>
            </a:pPr>
            <a:endParaRPr lang="fr-FR" sz="1350">
              <a:solidFill>
                <a:srgbClr val="FF0000"/>
              </a:solidFill>
              <a:latin typeface="Calibri"/>
            </a:endParaRPr>
          </a:p>
        </p:txBody>
      </p:sp>
    </p:spTree>
    <p:extLst>
      <p:ext uri="{BB962C8B-B14F-4D97-AF65-F5344CB8AC3E}">
        <p14:creationId xmlns:p14="http://schemas.microsoft.com/office/powerpoint/2010/main" val="193909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p>
            <a:pPr lvl="0"/>
            <a:r>
              <a:rPr lang="fr-FR">
                <a:latin typeface="Tahoma" pitchFamily="34"/>
              </a:rPr>
              <a:t>Des choix qui se préparent…</a:t>
            </a:r>
            <a:endParaRPr lang="fr-FR"/>
          </a:p>
        </p:txBody>
      </p:sp>
      <p:sp>
        <p:nvSpPr>
          <p:cNvPr id="3" name="Espace réservé du contenu 2"/>
          <p:cNvSpPr txBox="1">
            <a:spLocks noGrp="1"/>
          </p:cNvSpPr>
          <p:nvPr>
            <p:ph idx="1"/>
          </p:nvPr>
        </p:nvSpPr>
        <p:spPr>
          <a:xfrm>
            <a:off x="2031573" y="2169447"/>
            <a:ext cx="6448179" cy="2910884"/>
          </a:xfrm>
        </p:spPr>
        <p:txBody>
          <a:bodyPr>
            <a:normAutofit/>
          </a:bodyPr>
          <a:lstStyle/>
          <a:p>
            <a:pPr lvl="0"/>
            <a:r>
              <a:rPr lang="fr-FR" b="1" u="sng">
                <a:solidFill>
                  <a:srgbClr val="FFC000"/>
                </a:solidFill>
              </a:rPr>
              <a:t>MES RESSOURCES</a:t>
            </a:r>
          </a:p>
          <a:p>
            <a:pPr lvl="0"/>
            <a:endParaRPr lang="fr-FR" b="1" u="sng">
              <a:solidFill>
                <a:srgbClr val="FFC000"/>
              </a:solidFill>
            </a:endParaRPr>
          </a:p>
          <a:p>
            <a:pPr lvl="0"/>
            <a:endParaRPr lang="fr-FR" b="1" u="sng">
              <a:solidFill>
                <a:srgbClr val="FFC000"/>
              </a:solidFill>
            </a:endParaRPr>
          </a:p>
        </p:txBody>
      </p:sp>
      <p:sp>
        <p:nvSpPr>
          <p:cNvPr id="4" name="Organigramme : Bande perforée 3"/>
          <p:cNvSpPr/>
          <p:nvPr/>
        </p:nvSpPr>
        <p:spPr>
          <a:xfrm>
            <a:off x="1845410" y="2703810"/>
            <a:ext cx="2783478" cy="1072313"/>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000000"/>
              </a:solidFill>
              <a:latin typeface="Calibri"/>
            </a:endParaRPr>
          </a:p>
          <a:p>
            <a:pPr algn="ctr" defTabSz="829544">
              <a:defRPr sz="1800" b="0" i="0" u="none" strike="noStrike" kern="0" cap="none" spc="0" baseline="0">
                <a:solidFill>
                  <a:srgbClr val="000000"/>
                </a:solidFill>
                <a:uFillTx/>
              </a:defRPr>
            </a:pPr>
            <a:r>
              <a:rPr lang="fr-FR" sz="1350">
                <a:solidFill>
                  <a:srgbClr val="000000"/>
                </a:solidFill>
                <a:latin typeface="Calibri"/>
              </a:rPr>
              <a:t>PROFESSEUR PRINCIPAL et direction</a:t>
            </a:r>
          </a:p>
          <a:p>
            <a:pPr algn="ctr" defTabSz="829544">
              <a:defRPr sz="1800" b="0" i="0" u="none" strike="noStrike" kern="0" cap="none" spc="0" baseline="0">
                <a:solidFill>
                  <a:srgbClr val="000000"/>
                </a:solidFill>
                <a:uFillTx/>
              </a:defRPr>
            </a:pPr>
            <a:endParaRPr lang="fr-FR" sz="1350">
              <a:solidFill>
                <a:srgbClr val="FF0000"/>
              </a:solidFill>
              <a:latin typeface="Calibri"/>
            </a:endParaRPr>
          </a:p>
        </p:txBody>
      </p:sp>
      <p:sp>
        <p:nvSpPr>
          <p:cNvPr id="5" name="Organigramme : Bande perforée 4"/>
          <p:cNvSpPr/>
          <p:nvPr/>
        </p:nvSpPr>
        <p:spPr>
          <a:xfrm>
            <a:off x="1725851" y="3907380"/>
            <a:ext cx="3835542" cy="1432717"/>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000000"/>
              </a:solidFill>
              <a:latin typeface="Calibri"/>
            </a:endParaRPr>
          </a:p>
          <a:p>
            <a:pPr algn="ctr" defTabSz="829544">
              <a:defRPr sz="1800" b="0" i="0" u="none" strike="noStrike" kern="0" cap="none" spc="0" baseline="0">
                <a:solidFill>
                  <a:srgbClr val="000000"/>
                </a:solidFill>
                <a:uFillTx/>
              </a:defRPr>
            </a:pPr>
            <a:r>
              <a:rPr lang="fr-FR" sz="1350">
                <a:solidFill>
                  <a:srgbClr val="000000"/>
                </a:solidFill>
                <a:latin typeface="Calibri"/>
              </a:rPr>
              <a:t>PSY EN (sur rdv)</a:t>
            </a:r>
          </a:p>
          <a:p>
            <a:pPr algn="ctr" defTabSz="829544">
              <a:defRPr sz="1800" b="0" i="0" u="none" strike="noStrike" kern="0" cap="none" spc="0" baseline="0">
                <a:solidFill>
                  <a:srgbClr val="000000"/>
                </a:solidFill>
                <a:uFillTx/>
              </a:defRPr>
            </a:pPr>
            <a:r>
              <a:rPr lang="fr-FR" sz="1350">
                <a:solidFill>
                  <a:srgbClr val="000000"/>
                </a:solidFill>
                <a:latin typeface="Calibri"/>
              </a:rPr>
              <a:t>Au CIO de St Priest, mercredi toute la journée</a:t>
            </a:r>
          </a:p>
          <a:p>
            <a:pPr algn="ctr" defTabSz="829544">
              <a:defRPr sz="1800" b="0" i="0" u="none" strike="noStrike" kern="0" cap="none" spc="0" baseline="0">
                <a:solidFill>
                  <a:srgbClr val="000000"/>
                </a:solidFill>
                <a:uFillTx/>
              </a:defRPr>
            </a:pPr>
            <a:r>
              <a:rPr lang="fr-FR" sz="1350">
                <a:solidFill>
                  <a:srgbClr val="000000"/>
                </a:solidFill>
                <a:latin typeface="Calibri"/>
              </a:rPr>
              <a:t>Au collège, les Mardis après-midi et Jeudi (toute la journée)  </a:t>
            </a:r>
          </a:p>
          <a:p>
            <a:pPr algn="ctr" defTabSz="829544">
              <a:defRPr sz="1800" b="0" i="0" u="none" strike="noStrike" kern="0" cap="none" spc="0" baseline="0">
                <a:solidFill>
                  <a:srgbClr val="000000"/>
                </a:solidFill>
                <a:uFillTx/>
              </a:defRPr>
            </a:pPr>
            <a:endParaRPr lang="fr-FR" sz="1350">
              <a:solidFill>
                <a:srgbClr val="FF0000"/>
              </a:solidFill>
              <a:latin typeface="Calibri"/>
            </a:endParaRPr>
          </a:p>
        </p:txBody>
      </p:sp>
      <p:sp>
        <p:nvSpPr>
          <p:cNvPr id="6" name="Organigramme : Bande perforée 5"/>
          <p:cNvSpPr/>
          <p:nvPr/>
        </p:nvSpPr>
        <p:spPr>
          <a:xfrm>
            <a:off x="5430162" y="1871297"/>
            <a:ext cx="2783478" cy="1072313"/>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000000"/>
              </a:solidFill>
              <a:latin typeface="Calibri"/>
            </a:endParaRPr>
          </a:p>
          <a:p>
            <a:pPr algn="ctr" defTabSz="829544">
              <a:defRPr sz="1800" b="0" i="0" u="none" strike="noStrike" kern="0" cap="none" spc="0" baseline="0">
                <a:solidFill>
                  <a:srgbClr val="000000"/>
                </a:solidFill>
                <a:uFillTx/>
              </a:defRPr>
            </a:pPr>
            <a:r>
              <a:rPr lang="fr-FR" sz="1350">
                <a:solidFill>
                  <a:srgbClr val="000000"/>
                </a:solidFill>
                <a:latin typeface="Calibri"/>
              </a:rPr>
              <a:t>SITES</a:t>
            </a:r>
          </a:p>
          <a:p>
            <a:pPr algn="ctr" defTabSz="829544">
              <a:defRPr sz="1800" b="0" i="0" u="none" strike="noStrike" kern="0" cap="none" spc="0" baseline="0">
                <a:solidFill>
                  <a:srgbClr val="000000"/>
                </a:solidFill>
                <a:uFillTx/>
              </a:defRPr>
            </a:pPr>
            <a:r>
              <a:rPr lang="fr-FR" sz="1350">
                <a:solidFill>
                  <a:srgbClr val="000000"/>
                </a:solidFill>
                <a:latin typeface="Calibri"/>
              </a:rPr>
              <a:t>(ONISEP, HORIZONS 2021,…) </a:t>
            </a:r>
          </a:p>
          <a:p>
            <a:pPr algn="ctr" defTabSz="829544">
              <a:defRPr sz="1800" b="0" i="0" u="none" strike="noStrike" kern="0" cap="none" spc="0" baseline="0">
                <a:solidFill>
                  <a:srgbClr val="000000"/>
                </a:solidFill>
                <a:uFillTx/>
              </a:defRPr>
            </a:pPr>
            <a:endParaRPr lang="fr-FR" sz="1350">
              <a:solidFill>
                <a:srgbClr val="FF0000"/>
              </a:solidFill>
              <a:latin typeface="Calibri"/>
            </a:endParaRPr>
          </a:p>
        </p:txBody>
      </p:sp>
      <p:sp>
        <p:nvSpPr>
          <p:cNvPr id="7" name="Organigramme : Bande perforée 6"/>
          <p:cNvSpPr/>
          <p:nvPr/>
        </p:nvSpPr>
        <p:spPr>
          <a:xfrm>
            <a:off x="5882436" y="3160149"/>
            <a:ext cx="2783478" cy="1072313"/>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000000"/>
              </a:solidFill>
              <a:latin typeface="Calibri"/>
            </a:endParaRPr>
          </a:p>
          <a:p>
            <a:pPr algn="ctr" defTabSz="829544">
              <a:defRPr sz="1800" b="0" i="0" u="none" strike="noStrike" kern="0" cap="none" spc="0" baseline="0">
                <a:solidFill>
                  <a:srgbClr val="000000"/>
                </a:solidFill>
                <a:uFillTx/>
              </a:defRPr>
            </a:pPr>
            <a:r>
              <a:rPr lang="fr-FR" sz="1350">
                <a:solidFill>
                  <a:srgbClr val="000000"/>
                </a:solidFill>
                <a:latin typeface="Calibri"/>
              </a:rPr>
              <a:t>GUIDE DE FORMATION </a:t>
            </a:r>
          </a:p>
          <a:p>
            <a:pPr algn="ctr" defTabSz="829544">
              <a:defRPr sz="1800" b="0" i="0" u="none" strike="noStrike" kern="0" cap="none" spc="0" baseline="0">
                <a:solidFill>
                  <a:srgbClr val="000000"/>
                </a:solidFill>
                <a:uFillTx/>
              </a:defRPr>
            </a:pPr>
            <a:endParaRPr lang="fr-FR" sz="1350">
              <a:solidFill>
                <a:srgbClr val="FF0000"/>
              </a:solidFill>
              <a:latin typeface="Calibri"/>
            </a:endParaRPr>
          </a:p>
        </p:txBody>
      </p:sp>
      <p:pic>
        <p:nvPicPr>
          <p:cNvPr id="8" name="Picture 2" descr="Guide « Après la 3e » - Académie de Grenoble - Auvergne ...">
            <a:extLst>
              <a:ext uri="{FF2B5EF4-FFF2-40B4-BE49-F238E27FC236}">
                <a16:creationId xmlns:a16="http://schemas.microsoft.com/office/drawing/2014/main" id="{00000000-0000-0000-0000-000000000000}"/>
              </a:ext>
            </a:extLst>
          </p:cNvPr>
          <p:cNvPicPr>
            <a:picLocks noChangeAspect="1"/>
          </p:cNvPicPr>
          <p:nvPr/>
        </p:nvPicPr>
        <p:blipFill>
          <a:blip r:embed="rId2"/>
          <a:srcRect/>
          <a:stretch>
            <a:fillRect/>
          </a:stretch>
        </p:blipFill>
        <p:spPr>
          <a:xfrm>
            <a:off x="6814933" y="3846974"/>
            <a:ext cx="904557" cy="1279528"/>
          </a:xfrm>
          <a:prstGeom prst="rect">
            <a:avLst/>
          </a:prstGeom>
          <a:noFill/>
          <a:ln cap="flat">
            <a:noFill/>
          </a:ln>
        </p:spPr>
      </p:pic>
      <p:sp>
        <p:nvSpPr>
          <p:cNvPr id="9" name="Organigramme : Bande perforée 8"/>
          <p:cNvSpPr/>
          <p:nvPr/>
        </p:nvSpPr>
        <p:spPr>
          <a:xfrm>
            <a:off x="5801723" y="5257900"/>
            <a:ext cx="3835542" cy="1432717"/>
          </a:xfrm>
          <a:custGeom>
            <a:avLst/>
            <a:gdLst>
              <a:gd name="f0" fmla="val 10800000"/>
              <a:gd name="f1" fmla="val 5400000"/>
              <a:gd name="f2" fmla="val 180"/>
              <a:gd name="f3" fmla="val w"/>
              <a:gd name="f4" fmla="val h"/>
              <a:gd name="f5" fmla="val 0"/>
              <a:gd name="f6" fmla="val 20"/>
              <a:gd name="f7" fmla="+- 0 0 10800000"/>
              <a:gd name="f8" fmla="val 2"/>
              <a:gd name="f9" fmla="val 5"/>
              <a:gd name="f10" fmla="val 18"/>
              <a:gd name="f11" fmla="+- 0 0 -360"/>
              <a:gd name="f12" fmla="+- 0 0 -180"/>
              <a:gd name="f13" fmla="*/ f3 1 20"/>
              <a:gd name="f14" fmla="*/ f4 1 20"/>
              <a:gd name="f15" fmla="+- f6 0 f5"/>
              <a:gd name="f16" fmla="*/ f11 f0 1"/>
              <a:gd name="f17" fmla="*/ f12 f0 1"/>
              <a:gd name="f18" fmla="*/ f15 1 5"/>
              <a:gd name="f19" fmla="*/ f15 1 10"/>
              <a:gd name="f20" fmla="*/ f15 1 2"/>
              <a:gd name="f21" fmla="*/ f15 1 20"/>
              <a:gd name="f22" fmla="*/ f15 9 1"/>
              <a:gd name="f23" fmla="*/ f15 4 1"/>
              <a:gd name="f24" fmla="*/ f16 1 f2"/>
              <a:gd name="f25" fmla="*/ f17 1 f2"/>
              <a:gd name="f26" fmla="+- f5 f20 0"/>
              <a:gd name="f27" fmla="*/ f22 1 10"/>
              <a:gd name="f28" fmla="*/ f23 1 5"/>
              <a:gd name="f29" fmla="*/ f19 1 f21"/>
              <a:gd name="f30" fmla="*/ f5 1 f21"/>
              <a:gd name="f31" fmla="*/ f6 1 f21"/>
              <a:gd name="f32" fmla="*/ f18 1 f21"/>
              <a:gd name="f33" fmla="+- f24 0 f1"/>
              <a:gd name="f34" fmla="+- f25 0 f1"/>
              <a:gd name="f35" fmla="*/ f26 1 f21"/>
              <a:gd name="f36" fmla="*/ f27 1 f21"/>
              <a:gd name="f37" fmla="*/ f28 1 f21"/>
              <a:gd name="f38" fmla="*/ f30 f13 1"/>
              <a:gd name="f39" fmla="*/ f31 f13 1"/>
              <a:gd name="f40" fmla="*/ f32 f14 1"/>
              <a:gd name="f41" fmla="*/ f29 f14 1"/>
              <a:gd name="f42" fmla="*/ f37 f14 1"/>
              <a:gd name="f43" fmla="*/ f35 f13 1"/>
              <a:gd name="f44" fmla="*/ f36 f14 1"/>
            </a:gdLst>
            <a:ahLst/>
            <a:cxnLst>
              <a:cxn ang="3cd4">
                <a:pos x="hc" y="t"/>
              </a:cxn>
              <a:cxn ang="0">
                <a:pos x="r" y="vc"/>
              </a:cxn>
              <a:cxn ang="cd4">
                <a:pos x="hc" y="b"/>
              </a:cxn>
              <a:cxn ang="cd2">
                <a:pos x="l" y="vc"/>
              </a:cxn>
              <a:cxn ang="f33">
                <a:pos x="f43" y="f41"/>
              </a:cxn>
              <a:cxn ang="f34">
                <a:pos x="f43" y="f44"/>
              </a:cxn>
            </a:cxnLst>
            <a:rect l="f38" t="f40" r="f39" b="f42"/>
            <a:pathLst>
              <a:path w="20" h="20">
                <a:moveTo>
                  <a:pt x="f5" y="f8"/>
                </a:moveTo>
                <a:arcTo wR="f9" hR="f8" stAng="f0" swAng="f7"/>
                <a:arcTo wR="f9" hR="f8" stAng="f0" swAng="f0"/>
                <a:lnTo>
                  <a:pt x="f6" y="f10"/>
                </a:lnTo>
                <a:arcTo wR="f9" hR="f8" stAng="f5" swAng="f7"/>
                <a:arcTo wR="f9" hR="f8" stAng="f5" swAng="f0"/>
                <a:close/>
              </a:path>
            </a:pathLst>
          </a:custGeom>
          <a:solidFill>
            <a:srgbClr val="FFC000"/>
          </a:solidFill>
          <a:ln w="12701" cap="flat">
            <a:solidFill>
              <a:srgbClr val="41719C"/>
            </a:solidFill>
            <a:prstDash val="solid"/>
            <a:miter/>
          </a:ln>
        </p:spPr>
        <p:txBody>
          <a:bodyPr vert="horz" wrap="square" lIns="82953" tIns="41476" rIns="82953" bIns="41476"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000000"/>
              </a:solidFill>
              <a:latin typeface="Calibri"/>
            </a:endParaRPr>
          </a:p>
          <a:p>
            <a:pPr algn="ctr" defTabSz="829544">
              <a:defRPr sz="1800" b="0" i="0" u="none" strike="noStrike" kern="0" cap="none" spc="0" baseline="0">
                <a:solidFill>
                  <a:srgbClr val="000000"/>
                </a:solidFill>
                <a:uFillTx/>
              </a:defRPr>
            </a:pPr>
            <a:r>
              <a:rPr lang="fr-FR" sz="1350">
                <a:solidFill>
                  <a:srgbClr val="000000"/>
                </a:solidFill>
                <a:latin typeface="Calibri"/>
              </a:rPr>
              <a:t>LA PLATEFORME AVENIR </a:t>
            </a:r>
          </a:p>
          <a:p>
            <a:pPr algn="ctr" defTabSz="829544">
              <a:defRPr sz="1800" b="0" i="0" u="none" strike="noStrike" kern="0" cap="none" spc="0" baseline="0">
                <a:solidFill>
                  <a:srgbClr val="000000"/>
                </a:solidFill>
                <a:uFillTx/>
              </a:defRPr>
            </a:pPr>
            <a:endParaRPr lang="fr-FR" sz="1350">
              <a:solidFill>
                <a:srgbClr val="FF0000"/>
              </a:solidFill>
              <a:latin typeface="Calibri"/>
            </a:endParaRPr>
          </a:p>
        </p:txBody>
      </p:sp>
      <p:pic>
        <p:nvPicPr>
          <p:cNvPr id="10" name="Image 9">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5430162" y="5711427"/>
            <a:ext cx="1207028" cy="979190"/>
          </a:xfrm>
          <a:prstGeom prst="rect">
            <a:avLst/>
          </a:prstGeom>
          <a:noFill/>
          <a:ln cap="flat">
            <a:noFill/>
          </a:ln>
        </p:spPr>
      </p:pic>
    </p:spTree>
    <p:extLst>
      <p:ext uri="{BB962C8B-B14F-4D97-AF65-F5344CB8AC3E}">
        <p14:creationId xmlns:p14="http://schemas.microsoft.com/office/powerpoint/2010/main" val="2883299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4">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1494537" y="335055"/>
            <a:ext cx="9099821" cy="6525616"/>
          </a:xfrm>
          <a:prstGeom prst="rect">
            <a:avLst/>
          </a:prstGeom>
          <a:noFill/>
          <a:ln cap="flat">
            <a:noFill/>
          </a:ln>
        </p:spPr>
      </p:pic>
      <p:sp>
        <p:nvSpPr>
          <p:cNvPr id="3" name="ZoneTexte 15"/>
          <p:cNvSpPr txBox="1"/>
          <p:nvPr/>
        </p:nvSpPr>
        <p:spPr>
          <a:xfrm>
            <a:off x="3472908" y="0"/>
            <a:ext cx="5143068" cy="335049"/>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633" b="1">
                <a:solidFill>
                  <a:srgbClr val="000000"/>
                </a:solidFill>
                <a:effectLst>
                  <a:outerShdw dist="38096" dir="2700000">
                    <a:srgbClr val="000000"/>
                  </a:outerShdw>
                </a:effectLst>
                <a:latin typeface="Trebuchet MS"/>
              </a:rPr>
              <a:t>                    </a:t>
            </a:r>
            <a:r>
              <a:rPr lang="fr-FR" sz="1633" b="1" u="sng">
                <a:solidFill>
                  <a:srgbClr val="000000"/>
                </a:solidFill>
                <a:effectLst>
                  <a:outerShdw dist="38096" dir="2700000">
                    <a:srgbClr val="000000"/>
                  </a:outerShdw>
                </a:effectLst>
                <a:latin typeface="Trebuchet MS"/>
              </a:rPr>
              <a:t> A CHACUN SA VOIE…</a:t>
            </a:r>
          </a:p>
        </p:txBody>
      </p:sp>
    </p:spTree>
    <p:extLst>
      <p:ext uri="{BB962C8B-B14F-4D97-AF65-F5344CB8AC3E}">
        <p14:creationId xmlns:p14="http://schemas.microsoft.com/office/powerpoint/2010/main" val="577792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2765522" y="1763559"/>
            <a:ext cx="6447449" cy="2496743"/>
          </a:xfrm>
        </p:spPr>
        <p:txBody>
          <a:bodyPr>
            <a:normAutofit fontScale="90000"/>
          </a:bodyPr>
          <a:lstStyle/>
          <a:p>
            <a:pPr lvl="0"/>
            <a:r>
              <a:rPr lang="fr-FR" sz="7983"/>
              <a:t>LYCEES PUBLICS</a:t>
            </a:r>
          </a:p>
        </p:txBody>
      </p:sp>
    </p:spTree>
    <p:extLst>
      <p:ext uri="{BB962C8B-B14F-4D97-AF65-F5344CB8AC3E}">
        <p14:creationId xmlns:p14="http://schemas.microsoft.com/office/powerpoint/2010/main" val="353068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5387682" y="386021"/>
            <a:ext cx="1426521" cy="985635"/>
          </a:xfrm>
          <a:prstGeom prst="rect">
            <a:avLst/>
          </a:prstGeom>
          <a:noFill/>
          <a:ln cap="flat">
            <a:noFill/>
          </a:ln>
        </p:spPr>
      </p:pic>
      <p:sp>
        <p:nvSpPr>
          <p:cNvPr id="3" name="ZoneTexte 2"/>
          <p:cNvSpPr txBox="1"/>
          <p:nvPr/>
        </p:nvSpPr>
        <p:spPr>
          <a:xfrm>
            <a:off x="1627841" y="2159740"/>
            <a:ext cx="8945825" cy="3079155"/>
          </a:xfrm>
          <a:prstGeom prst="rect">
            <a:avLst/>
          </a:prstGeom>
          <a:noFill/>
          <a:ln cap="flat">
            <a:noFill/>
          </a:ln>
        </p:spPr>
        <p:txBody>
          <a:bodyPr vert="horz" wrap="none" lIns="81650" tIns="40820" rIns="81650" bIns="40820" anchor="t" anchorCtr="0" compatLnSpc="0">
            <a:spAutoFit/>
          </a:bodyPr>
          <a:lstStyle/>
          <a:p>
            <a:pPr defTabSz="829544" hangingPunct="0">
              <a:defRPr sz="1800" b="0" i="0" u="none" strike="noStrike" kern="0" cap="none" spc="0" baseline="0">
                <a:solidFill>
                  <a:srgbClr val="000000"/>
                </a:solidFill>
                <a:uFillTx/>
              </a:defRPr>
            </a:pPr>
            <a:r>
              <a:rPr lang="fr-FR" sz="2540" dirty="0">
                <a:solidFill>
                  <a:srgbClr val="000000"/>
                </a:solidFill>
                <a:latin typeface="Arial" pitchFamily="18"/>
                <a:ea typeface="Microsoft YaHei" pitchFamily="2"/>
                <a:cs typeface="Arial" pitchFamily="2"/>
              </a:rPr>
              <a:t>La liste des établissements publics et privés n'est pas </a:t>
            </a:r>
          </a:p>
          <a:p>
            <a:pPr defTabSz="829544" hangingPunct="0">
              <a:defRPr sz="1800" b="0" i="0" u="none" strike="noStrike" kern="0" cap="none" spc="0" baseline="0">
                <a:solidFill>
                  <a:srgbClr val="000000"/>
                </a:solidFill>
                <a:uFillTx/>
              </a:defRPr>
            </a:pPr>
            <a:r>
              <a:rPr lang="fr-FR" sz="2540" dirty="0">
                <a:solidFill>
                  <a:srgbClr val="000000"/>
                </a:solidFill>
                <a:latin typeface="Arial" pitchFamily="18"/>
                <a:ea typeface="Microsoft YaHei" pitchFamily="2"/>
                <a:cs typeface="Arial" pitchFamily="2"/>
              </a:rPr>
              <a:t>exhaustive et peut contenir des erreurs en raison notamment</a:t>
            </a:r>
          </a:p>
          <a:p>
            <a:pPr defTabSz="829544" hangingPunct="0">
              <a:defRPr sz="1800" b="0" i="0" u="none" strike="noStrike" kern="0" cap="none" spc="0" baseline="0">
                <a:solidFill>
                  <a:srgbClr val="000000"/>
                </a:solidFill>
                <a:uFillTx/>
              </a:defRPr>
            </a:pPr>
            <a:r>
              <a:rPr lang="fr-FR" sz="2540" dirty="0" smtClean="0">
                <a:solidFill>
                  <a:srgbClr val="000000"/>
                </a:solidFill>
                <a:latin typeface="Arial" pitchFamily="18"/>
                <a:ea typeface="Microsoft YaHei" pitchFamily="2"/>
                <a:cs typeface="Arial" pitchFamily="2"/>
              </a:rPr>
              <a:t>du </a:t>
            </a:r>
            <a:r>
              <a:rPr lang="fr-FR" sz="2540" dirty="0">
                <a:solidFill>
                  <a:srgbClr val="000000"/>
                </a:solidFill>
                <a:latin typeface="Arial" pitchFamily="18"/>
                <a:ea typeface="Microsoft YaHei" pitchFamily="2"/>
                <a:cs typeface="Arial" pitchFamily="2"/>
              </a:rPr>
              <a:t>changement régulier d’appellation de formations...</a:t>
            </a:r>
          </a:p>
          <a:p>
            <a:pPr defTabSz="829544" hangingPunct="0">
              <a:defRPr sz="1800" b="0" i="0" u="none" strike="noStrike" kern="0" cap="none" spc="0" baseline="0">
                <a:solidFill>
                  <a:srgbClr val="000000"/>
                </a:solidFill>
                <a:uFillTx/>
              </a:defRPr>
            </a:pPr>
            <a:r>
              <a:rPr lang="fr-FR" sz="2540" dirty="0">
                <a:solidFill>
                  <a:srgbClr val="000000"/>
                </a:solidFill>
                <a:latin typeface="Arial" pitchFamily="18"/>
                <a:ea typeface="Microsoft YaHei" pitchFamily="2"/>
                <a:cs typeface="Arial" pitchFamily="2"/>
              </a:rPr>
              <a:t>Ces informations sont à vérifier directement auprès des </a:t>
            </a:r>
          </a:p>
          <a:p>
            <a:pPr defTabSz="829544" hangingPunct="0">
              <a:defRPr sz="1800" b="0" i="0" u="none" strike="noStrike" kern="0" cap="none" spc="0" baseline="0">
                <a:solidFill>
                  <a:srgbClr val="000000"/>
                </a:solidFill>
                <a:uFillTx/>
              </a:defRPr>
            </a:pPr>
            <a:r>
              <a:rPr lang="fr-FR" sz="2540" dirty="0">
                <a:solidFill>
                  <a:srgbClr val="000000"/>
                </a:solidFill>
                <a:latin typeface="Arial" pitchFamily="18"/>
                <a:ea typeface="Microsoft YaHei" pitchFamily="2"/>
                <a:cs typeface="Arial" pitchFamily="2"/>
              </a:rPr>
              <a:t>établissements ou sur les sites internet des lycées</a:t>
            </a:r>
            <a:r>
              <a:rPr lang="fr-FR" sz="2540" dirty="0" smtClean="0">
                <a:solidFill>
                  <a:srgbClr val="000000"/>
                </a:solidFill>
                <a:latin typeface="Arial" pitchFamily="18"/>
                <a:ea typeface="Microsoft YaHei" pitchFamily="2"/>
                <a:cs typeface="Arial" pitchFamily="2"/>
              </a:rPr>
              <a:t>.</a:t>
            </a:r>
          </a:p>
          <a:p>
            <a:pPr defTabSz="829544" hangingPunct="0">
              <a:defRPr sz="1800" b="0" i="0" u="none" strike="noStrike" kern="0" cap="none" spc="0" baseline="0">
                <a:solidFill>
                  <a:srgbClr val="000000"/>
                </a:solidFill>
                <a:uFillTx/>
              </a:defRPr>
            </a:pPr>
            <a:endParaRPr lang="fr-FR" sz="2540" dirty="0">
              <a:solidFill>
                <a:srgbClr val="000000"/>
              </a:solidFill>
              <a:latin typeface="Arial" pitchFamily="18"/>
              <a:ea typeface="Microsoft YaHei" pitchFamily="2"/>
              <a:cs typeface="Arial" pitchFamily="2"/>
            </a:endParaRPr>
          </a:p>
          <a:p>
            <a:pPr defTabSz="829544" hangingPunct="0">
              <a:defRPr sz="1800" b="0" i="0" u="none" strike="noStrike" kern="0" cap="none" spc="0" baseline="0">
                <a:solidFill>
                  <a:srgbClr val="000000"/>
                </a:solidFill>
                <a:uFillTx/>
              </a:defRPr>
            </a:pPr>
            <a:r>
              <a:rPr lang="fr-FR" sz="2540" dirty="0" smtClean="0">
                <a:solidFill>
                  <a:srgbClr val="000000"/>
                </a:solidFill>
                <a:latin typeface="Arial" pitchFamily="18"/>
                <a:ea typeface="Microsoft YaHei" pitchFamily="2"/>
                <a:cs typeface="Arial" pitchFamily="2"/>
              </a:rPr>
              <a:t>Certaines journées de portes ouvertes sont indiquées</a:t>
            </a:r>
          </a:p>
          <a:p>
            <a:pPr defTabSz="829544" hangingPunct="0">
              <a:defRPr sz="1800" b="0" i="0" u="none" strike="noStrike" kern="0" cap="none" spc="0" baseline="0">
                <a:solidFill>
                  <a:srgbClr val="000000"/>
                </a:solidFill>
                <a:uFillTx/>
              </a:defRPr>
            </a:pPr>
            <a:r>
              <a:rPr lang="fr-FR" sz="2540" dirty="0" smtClean="0">
                <a:solidFill>
                  <a:srgbClr val="000000"/>
                </a:solidFill>
                <a:latin typeface="Arial" pitchFamily="18"/>
                <a:ea typeface="Microsoft YaHei" pitchFamily="2"/>
                <a:cs typeface="Arial" pitchFamily="2"/>
              </a:rPr>
              <a:t>et sont également à vérifier.</a:t>
            </a:r>
          </a:p>
        </p:txBody>
      </p:sp>
    </p:spTree>
    <p:extLst>
      <p:ext uri="{BB962C8B-B14F-4D97-AF65-F5344CB8AC3E}">
        <p14:creationId xmlns:p14="http://schemas.microsoft.com/office/powerpoint/2010/main" val="74923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523521" y="587853"/>
            <a:ext cx="6447449" cy="1320382"/>
          </a:xfrm>
        </p:spPr>
        <p:txBody>
          <a:bodyPr/>
          <a:lstStyle/>
          <a:p>
            <a:pPr lvl="0"/>
            <a:r>
              <a:rPr lang="fr-FR" sz="2177" b="1" u="sng" dirty="0">
                <a:solidFill>
                  <a:schemeClr val="tx1"/>
                </a:solidFill>
              </a:rPr>
              <a:t>LYCEE ARNAUD BELTRAME - MEYZIEU</a:t>
            </a:r>
          </a:p>
        </p:txBody>
      </p:sp>
      <p:sp>
        <p:nvSpPr>
          <p:cNvPr id="3" name="ZoneTexte 2"/>
          <p:cNvSpPr txBox="1"/>
          <p:nvPr/>
        </p:nvSpPr>
        <p:spPr>
          <a:xfrm>
            <a:off x="2129332" y="1439918"/>
            <a:ext cx="6709696" cy="3981406"/>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Trebuchet MS" panose="020B0603020202020204" pitchFamily="34" charset="0"/>
                <a:ea typeface="Microsoft YaHei" pitchFamily="2"/>
                <a:cs typeface="Arial" pitchFamily="2"/>
              </a:rPr>
              <a:t>LYCEE ARNAUD BELTRAME (Meyzieu)</a:t>
            </a:r>
            <a:r>
              <a:rPr lang="fr-FR" sz="1633" b="1" dirty="0">
                <a:solidFill>
                  <a:srgbClr val="000000"/>
                </a:solidFill>
                <a:latin typeface="Trebuchet MS" panose="020B0603020202020204" pitchFamily="34" charset="0"/>
                <a:ea typeface="Microsoft YaHei" pitchFamily="2"/>
                <a:cs typeface="Arial" pitchFamily="2"/>
              </a:rPr>
              <a:t/>
            </a:r>
            <a:br>
              <a:rPr lang="fr-FR" sz="1633" b="1" dirty="0">
                <a:solidFill>
                  <a:srgbClr val="000000"/>
                </a:solidFill>
                <a:latin typeface="Trebuchet MS" panose="020B0603020202020204" pitchFamily="34" charset="0"/>
                <a:ea typeface="Microsoft YaHei" pitchFamily="2"/>
                <a:cs typeface="Arial" pitchFamily="2"/>
              </a:rPr>
            </a:br>
            <a:r>
              <a:rPr lang="fr-FR" sz="1996" dirty="0">
                <a:solidFill>
                  <a:srgbClr val="000000"/>
                </a:solidFill>
                <a:latin typeface="Trebuchet MS" panose="020B0603020202020204" pitchFamily="34" charset="0"/>
                <a:ea typeface="Microsoft YaHei" pitchFamily="2"/>
                <a:cs typeface="Arial" pitchFamily="2"/>
              </a:rPr>
              <a:t>CAP accompagnant éducatif petite enfance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agent accompagnant au grand âge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accompagnement soins et service à la personne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animation enfance et personnes âgées</a:t>
            </a:r>
          </a:p>
          <a:p>
            <a:pPr defTabSz="829544" hangingPunct="0">
              <a:defRPr sz="1990" b="0" i="0" u="none" strike="noStrike" kern="0" cap="none" spc="0" baseline="0">
                <a:solidFill>
                  <a:srgbClr val="000000"/>
                </a:solidFill>
                <a:uFillTx/>
              </a:defRPr>
            </a:pPr>
            <a:endParaRPr lang="fr-FR" sz="1996" dirty="0">
              <a:solidFill>
                <a:srgbClr val="00000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Nb : diplôme d'auxiliaire de puériculture (en cours??)</a:t>
            </a:r>
          </a:p>
          <a:p>
            <a:pPr defTabSz="829544" hangingPunct="0">
              <a:defRPr sz="1990" b="0" i="0" u="none" strike="noStrike" kern="0" cap="none" spc="0" baseline="0">
                <a:solidFill>
                  <a:srgbClr val="000000"/>
                </a:solidFill>
                <a:uFillTx/>
              </a:defRPr>
            </a:pPr>
            <a:endParaRPr lang="fr-FR" sz="1996" u="sng" dirty="0">
              <a:solidFill>
                <a:srgbClr val="00000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u="sng" dirty="0">
                <a:solidFill>
                  <a:srgbClr val="00B050"/>
                </a:solidFill>
                <a:latin typeface="Trebuchet MS" panose="020B0603020202020204" pitchFamily="34" charset="0"/>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dirty="0">
                <a:solidFill>
                  <a:srgbClr val="00B050"/>
                </a:solidFill>
                <a:latin typeface="Trebuchet MS" panose="020B0603020202020204" pitchFamily="34" charset="0"/>
                <a:ea typeface="Microsoft YaHei" pitchFamily="2"/>
                <a:cs typeface="Arial" pitchFamily="2"/>
              </a:rPr>
              <a:t>14/03/26  : 9h – 12h</a:t>
            </a:r>
          </a:p>
          <a:p>
            <a:pPr algn="ctr" defTabSz="829544" hangingPunct="0">
              <a:defRPr sz="1990" b="0" i="0" u="none" strike="noStrike" kern="0" cap="none" spc="0" baseline="0">
                <a:solidFill>
                  <a:srgbClr val="000000"/>
                </a:solidFill>
                <a:uFillTx/>
              </a:defRPr>
            </a:pPr>
            <a:endParaRPr lang="fr-FR" sz="1996" b="1" dirty="0">
              <a:solidFill>
                <a:srgbClr val="000000"/>
              </a:solidFill>
              <a:latin typeface="Arial" pitchFamily="18"/>
              <a:ea typeface="Microsoft YaHei" pitchFamily="2"/>
              <a:cs typeface="Arial" pitchFamily="2"/>
            </a:endParaRPr>
          </a:p>
        </p:txBody>
      </p:sp>
    </p:spTree>
    <p:extLst>
      <p:ext uri="{BB962C8B-B14F-4D97-AF65-F5344CB8AC3E}">
        <p14:creationId xmlns:p14="http://schemas.microsoft.com/office/powerpoint/2010/main" val="346313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272724" y="644684"/>
            <a:ext cx="6080366" cy="762899"/>
          </a:xfrm>
          <a:prstGeom prst="rect">
            <a:avLst/>
          </a:prstGeom>
          <a:noFill/>
          <a:ln cap="flat">
            <a:noFill/>
          </a:ln>
        </p:spPr>
        <p:txBody>
          <a:bodyPr vert="horz" wrap="square" lIns="0" tIns="0" rIns="0" bIns="0" anchor="ctr" anchorCtr="1" compatLnSpc="1">
            <a:noAutofit/>
          </a:bodyPr>
          <a:lstStyle/>
          <a:p>
            <a:pPr algn="ctr" defTabSz="829544" hangingPunct="0">
              <a:defRPr sz="1990" b="0" i="0" u="none" strike="noStrike" kern="0" cap="none" spc="0" baseline="0">
                <a:solidFill>
                  <a:srgbClr val="000000"/>
                </a:solidFill>
                <a:uFillTx/>
              </a:defRPr>
            </a:pPr>
            <a:r>
              <a:rPr lang="fr-FR" sz="2177" b="1" u="sng" dirty="0">
                <a:solidFill>
                  <a:srgbClr val="000000"/>
                </a:solidFill>
                <a:latin typeface="Arial" pitchFamily="18"/>
                <a:ea typeface="Microsoft YaHei" pitchFamily="2"/>
                <a:cs typeface="Arial" pitchFamily="2"/>
              </a:rPr>
              <a:t>SEP LYCEE CHARLIE CHAPLIN - DECINES</a:t>
            </a:r>
          </a:p>
        </p:txBody>
      </p:sp>
      <p:sp>
        <p:nvSpPr>
          <p:cNvPr id="3" name="ZoneTexte 2"/>
          <p:cNvSpPr txBox="1"/>
          <p:nvPr/>
        </p:nvSpPr>
        <p:spPr>
          <a:xfrm>
            <a:off x="1834428" y="1966046"/>
            <a:ext cx="7417406" cy="3217196"/>
          </a:xfrm>
          <a:prstGeom prst="rect">
            <a:avLst/>
          </a:prstGeom>
          <a:noFill/>
          <a:ln cap="flat">
            <a:noFill/>
          </a:ln>
        </p:spPr>
        <p:txBody>
          <a:bodyPr vert="horz" wrap="none" lIns="81650" tIns="40820" rIns="81650" bIns="40820" anchor="t" anchorCtr="0" compatLnSpc="0">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Trebuchet MS" panose="020B0603020202020204" pitchFamily="34" charset="0"/>
                <a:ea typeface="Microsoft YaHei" pitchFamily="2"/>
                <a:cs typeface="Arial" pitchFamily="2"/>
              </a:rPr>
              <a:t>LYCEE CHARLIE CHAPLIN (</a:t>
            </a:r>
            <a:r>
              <a:rPr lang="fr-FR" sz="1996" b="1" dirty="0" err="1">
                <a:solidFill>
                  <a:srgbClr val="FF3333"/>
                </a:solidFill>
                <a:latin typeface="Trebuchet MS" panose="020B0603020202020204" pitchFamily="34" charset="0"/>
                <a:ea typeface="Microsoft YaHei" pitchFamily="2"/>
                <a:cs typeface="Arial" pitchFamily="2"/>
              </a:rPr>
              <a:t>Décines</a:t>
            </a:r>
            <a:r>
              <a:rPr lang="fr-FR" sz="1996" b="1" dirty="0">
                <a:solidFill>
                  <a:srgbClr val="FF3333"/>
                </a:solidFill>
                <a:latin typeface="Trebuchet MS" panose="020B0603020202020204" pitchFamily="34" charset="0"/>
                <a:ea typeface="Microsoft YaHei" pitchFamily="2"/>
                <a:cs typeface="Arial" pitchFamily="2"/>
              </a:rPr>
              <a:t>)</a:t>
            </a:r>
            <a:r>
              <a:rPr lang="fr-FR" sz="1633" b="1" dirty="0">
                <a:solidFill>
                  <a:srgbClr val="000000"/>
                </a:solidFill>
                <a:latin typeface="Trebuchet MS" panose="020B0603020202020204" pitchFamily="34" charset="0"/>
                <a:ea typeface="Microsoft YaHei" pitchFamily="2"/>
                <a:cs typeface="Arial" pitchFamily="2"/>
              </a:rPr>
              <a:t/>
            </a:r>
            <a:br>
              <a:rPr lang="fr-FR" sz="1633" b="1" dirty="0">
                <a:solidFill>
                  <a:srgbClr val="000000"/>
                </a:solidFill>
                <a:latin typeface="Trebuchet MS" panose="020B0603020202020204" pitchFamily="34" charset="0"/>
                <a:ea typeface="Microsoft YaHei" pitchFamily="2"/>
                <a:cs typeface="Arial" pitchFamily="2"/>
              </a:rPr>
            </a:br>
            <a:r>
              <a:rPr lang="fr-FR" sz="1996" dirty="0">
                <a:solidFill>
                  <a:srgbClr val="000000"/>
                </a:solidFill>
                <a:latin typeface="Trebuchet MS" panose="020B0603020202020204" pitchFamily="34" charset="0"/>
                <a:ea typeface="Microsoft YaHei" pitchFamily="2"/>
                <a:cs typeface="Arial" pitchFamily="2"/>
              </a:rPr>
              <a:t>CAP électricien</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maintenance des matériels option construction et manutention</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maintenance des matériels option mat construction et manutention</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maintenance des véhicules option motocycles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de l'électricité et de ses </a:t>
            </a:r>
            <a:r>
              <a:rPr lang="fr-FR" sz="1996" dirty="0" err="1">
                <a:solidFill>
                  <a:srgbClr val="000000"/>
                </a:solidFill>
                <a:latin typeface="Trebuchet MS" panose="020B0603020202020204" pitchFamily="34" charset="0"/>
                <a:ea typeface="Microsoft YaHei" pitchFamily="2"/>
                <a:cs typeface="Arial" pitchFamily="2"/>
              </a:rPr>
              <a:t>env.connectés</a:t>
            </a:r>
            <a:endParaRPr lang="fr-FR" sz="1996" dirty="0">
              <a:solidFill>
                <a:srgbClr val="00000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a:t>
            </a:r>
            <a:r>
              <a:rPr lang="fr-FR" sz="1996" dirty="0" err="1">
                <a:solidFill>
                  <a:srgbClr val="000000"/>
                </a:solidFill>
                <a:latin typeface="Trebuchet MS" panose="020B0603020202020204" pitchFamily="34" charset="0"/>
                <a:ea typeface="Microsoft YaHei" pitchFamily="2"/>
                <a:cs typeface="Arial" pitchFamily="2"/>
              </a:rPr>
              <a:t>cybersécurité</a:t>
            </a:r>
            <a:r>
              <a:rPr lang="fr-FR" sz="1996" dirty="0">
                <a:solidFill>
                  <a:srgbClr val="000000"/>
                </a:solidFill>
                <a:latin typeface="Trebuchet MS" panose="020B0603020202020204" pitchFamily="34" charset="0"/>
                <a:ea typeface="Microsoft YaHei" pitchFamily="2"/>
                <a:cs typeface="Arial" pitchFamily="2"/>
              </a:rPr>
              <a:t> informatique et réseaux électroniques</a:t>
            </a:r>
          </a:p>
          <a:p>
            <a:pPr defTabSz="829544" hangingPunct="0">
              <a:defRPr sz="1990" b="0" i="0" u="none" strike="noStrike" kern="0" cap="none" spc="0" baseline="0">
                <a:solidFill>
                  <a:srgbClr val="000000"/>
                </a:solidFill>
                <a:uFillTx/>
              </a:defRPr>
            </a:pPr>
            <a:endParaRPr lang="fr-FR" sz="1996" dirty="0">
              <a:solidFill>
                <a:srgbClr val="00000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u="sng" dirty="0">
                <a:solidFill>
                  <a:srgbClr val="00B050"/>
                </a:solidFill>
                <a:latin typeface="Trebuchet MS" panose="020B0603020202020204" pitchFamily="34" charset="0"/>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dirty="0">
                <a:solidFill>
                  <a:srgbClr val="00B050"/>
                </a:solidFill>
                <a:latin typeface="Trebuchet MS" panose="020B0603020202020204" pitchFamily="34" charset="0"/>
                <a:ea typeface="Microsoft YaHei" pitchFamily="2"/>
                <a:cs typeface="Arial" pitchFamily="2"/>
              </a:rPr>
              <a:t>28/02/26  : 9h – 12h</a:t>
            </a: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p:txBody>
      </p:sp>
      <p:sp>
        <p:nvSpPr>
          <p:cNvPr id="4" name="Forme libre 3"/>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STI2D</a:t>
            </a:r>
          </a:p>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STMG</a:t>
            </a:r>
          </a:p>
        </p:txBody>
      </p:sp>
    </p:spTree>
    <p:extLst>
      <p:ext uri="{BB962C8B-B14F-4D97-AF65-F5344CB8AC3E}">
        <p14:creationId xmlns:p14="http://schemas.microsoft.com/office/powerpoint/2010/main" val="1417977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955264" y="1995112"/>
            <a:ext cx="8320745" cy="3787413"/>
          </a:xfrm>
          <a:prstGeom prst="rect">
            <a:avLst/>
          </a:prstGeom>
          <a:noFill/>
          <a:ln cap="flat">
            <a:noFill/>
          </a:ln>
        </p:spPr>
        <p:txBody>
          <a:bodyPr vert="horz" wrap="none" lIns="81650" tIns="40820" rIns="81650" bIns="40820" anchor="t" anchorCtr="0" compatLnSpc="0">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Trebuchet MS" panose="020B0603020202020204" pitchFamily="34" charset="0"/>
                <a:ea typeface="Microsoft YaHei" pitchFamily="2"/>
                <a:cs typeface="Arial" pitchFamily="2"/>
              </a:rPr>
              <a:t>LP les Canuts  (Vaulx en </a:t>
            </a:r>
            <a:r>
              <a:rPr lang="fr-FR" sz="1996" b="1" dirty="0" err="1">
                <a:solidFill>
                  <a:srgbClr val="FF3333"/>
                </a:solidFill>
                <a:latin typeface="Trebuchet MS" panose="020B0603020202020204" pitchFamily="34" charset="0"/>
                <a:ea typeface="Microsoft YaHei" pitchFamily="2"/>
                <a:cs typeface="Arial" pitchFamily="2"/>
              </a:rPr>
              <a:t>Velin</a:t>
            </a:r>
            <a:r>
              <a:rPr lang="fr-FR" sz="1996" b="1" dirty="0">
                <a:solidFill>
                  <a:srgbClr val="FF3333"/>
                </a:solidFill>
                <a:latin typeface="Trebuchet MS" panose="020B0603020202020204" pitchFamily="34" charset="0"/>
                <a:ea typeface="Microsoft YaHei" pitchFamily="2"/>
                <a:cs typeface="Arial" pitchFamily="2"/>
              </a:rPr>
              <a:t>)</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a:t>
            </a:r>
            <a:r>
              <a:rPr lang="fr-FR" sz="1996" dirty="0" err="1">
                <a:solidFill>
                  <a:srgbClr val="000000"/>
                </a:solidFill>
                <a:latin typeface="Trebuchet MS" panose="020B0603020202020204" pitchFamily="34" charset="0"/>
                <a:ea typeface="Microsoft YaHei" pitchFamily="2"/>
                <a:cs typeface="Arial" pitchFamily="2"/>
              </a:rPr>
              <a:t>cond</a:t>
            </a:r>
            <a:r>
              <a:rPr lang="fr-FR" sz="1996" dirty="0">
                <a:solidFill>
                  <a:srgbClr val="000000"/>
                </a:solidFill>
                <a:latin typeface="Trebuchet MS" panose="020B0603020202020204" pitchFamily="34" charset="0"/>
                <a:ea typeface="Microsoft YaHei" pitchFamily="2"/>
                <a:cs typeface="Arial" pitchFamily="2"/>
              </a:rPr>
              <a:t> d'</a:t>
            </a:r>
            <a:r>
              <a:rPr lang="fr-FR" sz="1996" dirty="0" err="1">
                <a:solidFill>
                  <a:srgbClr val="000000"/>
                </a:solidFill>
                <a:latin typeface="Trebuchet MS" panose="020B0603020202020204" pitchFamily="34" charset="0"/>
                <a:ea typeface="Microsoft YaHei" pitchFamily="2"/>
                <a:cs typeface="Arial" pitchFamily="2"/>
              </a:rPr>
              <a:t>inst</a:t>
            </a:r>
            <a:r>
              <a:rPr lang="fr-FR" sz="1996" dirty="0">
                <a:solidFill>
                  <a:srgbClr val="000000"/>
                </a:solidFill>
                <a:latin typeface="Trebuchet MS" panose="020B0603020202020204" pitchFamily="34" charset="0"/>
                <a:ea typeface="Microsoft YaHei" pitchFamily="2"/>
                <a:cs typeface="Arial" pitchFamily="2"/>
              </a:rPr>
              <a:t> de production</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électricien</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équipier polyvalent du commerce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métallier</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production et service en restauration</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assis. À la gestion de </a:t>
            </a:r>
            <a:r>
              <a:rPr lang="fr-FR" sz="1996" dirty="0" err="1">
                <a:solidFill>
                  <a:srgbClr val="000000"/>
                </a:solidFill>
                <a:latin typeface="Trebuchet MS" panose="020B0603020202020204" pitchFamily="34" charset="0"/>
                <a:ea typeface="Microsoft YaHei" pitchFamily="2"/>
                <a:cs typeface="Arial" pitchFamily="2"/>
              </a:rPr>
              <a:t>org</a:t>
            </a:r>
            <a:r>
              <a:rPr lang="fr-FR" sz="1996" dirty="0">
                <a:solidFill>
                  <a:srgbClr val="000000"/>
                </a:solidFill>
                <a:latin typeface="Trebuchet MS" panose="020B0603020202020204" pitchFamily="34" charset="0"/>
                <a:ea typeface="Microsoft YaHei" pitchFamily="2"/>
                <a:cs typeface="Arial" pitchFamily="2"/>
              </a:rPr>
              <a:t> et de leurs activités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de l'électricité et de ses environnements connectés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du commerce et de la vente option A et B</a:t>
            </a:r>
          </a:p>
          <a:p>
            <a:pPr defTabSz="829544" hangingPunct="0">
              <a:defRPr sz="1990" b="0" i="0" u="none" strike="noStrike" kern="0" cap="none" spc="0" baseline="0">
                <a:solidFill>
                  <a:srgbClr val="000000"/>
                </a:solidFill>
                <a:uFillTx/>
              </a:defRPr>
            </a:pPr>
            <a:r>
              <a:rPr lang="fr-FR" sz="1633" b="1" dirty="0">
                <a:solidFill>
                  <a:srgbClr val="000000"/>
                </a:solidFill>
                <a:latin typeface="Arial" pitchFamily="18"/>
                <a:ea typeface="Microsoft YaHei" pitchFamily="2"/>
                <a:cs typeface="Arial" pitchFamily="2"/>
              </a:rPr>
              <a:t/>
            </a:r>
            <a:br>
              <a:rPr lang="fr-FR" sz="1633" b="1" dirty="0">
                <a:solidFill>
                  <a:srgbClr val="000000"/>
                </a:solidFill>
                <a:latin typeface="Arial" pitchFamily="18"/>
                <a:ea typeface="Microsoft YaHei" pitchFamily="2"/>
                <a:cs typeface="Arial" pitchFamily="2"/>
              </a:rPr>
            </a:br>
            <a:endParaRPr lang="fr-FR" sz="1633" b="1" dirty="0">
              <a:solidFill>
                <a:srgbClr val="000000"/>
              </a:solidFill>
              <a:latin typeface="Arial" pitchFamily="18"/>
              <a:ea typeface="Microsoft YaHei" pitchFamily="2"/>
              <a:cs typeface="Arial" pitchFamily="2"/>
            </a:endParaRPr>
          </a:p>
        </p:txBody>
      </p:sp>
      <p:sp>
        <p:nvSpPr>
          <p:cNvPr id="3" name="ZoneTexte 2"/>
          <p:cNvSpPr txBox="1"/>
          <p:nvPr/>
        </p:nvSpPr>
        <p:spPr>
          <a:xfrm>
            <a:off x="838366" y="791645"/>
            <a:ext cx="6080366" cy="762899"/>
          </a:xfrm>
          <a:prstGeom prst="rect">
            <a:avLst/>
          </a:prstGeom>
          <a:noFill/>
          <a:ln cap="flat">
            <a:noFill/>
          </a:ln>
        </p:spPr>
        <p:txBody>
          <a:bodyPr vert="horz" wrap="square" lIns="0" tIns="0" rIns="0" bIns="0" anchor="ctr" anchorCtr="1" compatLnSpc="1">
            <a:noAutofit/>
          </a:bodyPr>
          <a:lstStyle/>
          <a:p>
            <a:pPr algn="ctr" defTabSz="829544" hangingPunct="0">
              <a:defRPr sz="1990" b="0" i="0" u="none" strike="noStrike" kern="0" cap="none" spc="0" baseline="0">
                <a:solidFill>
                  <a:srgbClr val="000000"/>
                </a:solidFill>
                <a:uFillTx/>
              </a:defRPr>
            </a:pPr>
            <a:r>
              <a:rPr lang="fr-FR" sz="2177" b="1" u="sng" dirty="0">
                <a:solidFill>
                  <a:srgbClr val="000000"/>
                </a:solidFill>
                <a:latin typeface="Arial" pitchFamily="18"/>
                <a:ea typeface="Microsoft YaHei" pitchFamily="2"/>
                <a:cs typeface="Arial" pitchFamily="2"/>
              </a:rPr>
              <a:t>LP LES CANUTS – VAULX EN VELIN</a:t>
            </a:r>
          </a:p>
        </p:txBody>
      </p:sp>
    </p:spTree>
    <p:extLst>
      <p:ext uri="{BB962C8B-B14F-4D97-AF65-F5344CB8AC3E}">
        <p14:creationId xmlns:p14="http://schemas.microsoft.com/office/powerpoint/2010/main" val="4159390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282527" y="770743"/>
            <a:ext cx="4824321" cy="695300"/>
          </a:xfrm>
          <a:prstGeom prst="rect">
            <a:avLst/>
          </a:prstGeom>
          <a:noFill/>
          <a:ln cap="flat">
            <a:noFill/>
          </a:ln>
        </p:spPr>
        <p:txBody>
          <a:bodyPr vert="horz" wrap="none" lIns="81650" tIns="40820" rIns="81650" bIns="40820" anchor="ctr" anchorCtr="0" compatLnSpc="0">
            <a:noAutofit/>
          </a:bodyPr>
          <a:lstStyle/>
          <a:p>
            <a:pPr defTabSz="829544">
              <a:defRPr sz="2650" b="0" i="0" u="none" strike="noStrike" kern="0" cap="none" spc="0" baseline="0">
                <a:solidFill>
                  <a:srgbClr val="000000"/>
                </a:solidFill>
                <a:uFillTx/>
              </a:defRPr>
            </a:pPr>
            <a:r>
              <a:rPr lang="en-US" sz="2177" b="1" u="sng" dirty="0">
                <a:solidFill>
                  <a:srgbClr val="000000"/>
                </a:solidFill>
                <a:latin typeface="Trebuchet MS" pitchFamily="18"/>
                <a:ea typeface="Microsoft YaHei" pitchFamily="2"/>
                <a:cs typeface="Arial" pitchFamily="2"/>
              </a:rPr>
              <a:t>LP MARIE CURIE - VILLEURBANNE</a:t>
            </a:r>
          </a:p>
        </p:txBody>
      </p:sp>
      <p:sp>
        <p:nvSpPr>
          <p:cNvPr id="3" name="ZoneTexte 2"/>
          <p:cNvSpPr txBox="1"/>
          <p:nvPr/>
        </p:nvSpPr>
        <p:spPr>
          <a:xfrm>
            <a:off x="1924895" y="1367741"/>
            <a:ext cx="7240726"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LP MARIE CURIE (Villeurbanne)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accompagnant</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éducatif</a:t>
            </a:r>
            <a:r>
              <a:rPr lang="en-US" sz="1996" dirty="0">
                <a:solidFill>
                  <a:srgbClr val="000000"/>
                </a:solidFill>
                <a:latin typeface="Trebuchet MS" pitchFamily="18"/>
                <a:ea typeface="Microsoft YaHei" pitchFamily="2"/>
                <a:cs typeface="Arial" pitchFamily="2"/>
              </a:rPr>
              <a:t> petite </a:t>
            </a:r>
            <a:r>
              <a:rPr lang="en-US" sz="1996" dirty="0" err="1">
                <a:solidFill>
                  <a:srgbClr val="000000"/>
                </a:solidFill>
                <a:latin typeface="Trebuchet MS" pitchFamily="18"/>
                <a:ea typeface="Microsoft YaHei" pitchFamily="2"/>
                <a:cs typeface="Arial" pitchFamily="2"/>
              </a:rPr>
              <a:t>enfance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équipier</a:t>
            </a:r>
            <a:r>
              <a:rPr lang="en-US" sz="1996" dirty="0">
                <a:solidFill>
                  <a:srgbClr val="000000"/>
                </a:solidFill>
                <a:latin typeface="Trebuchet MS" pitchFamily="18"/>
                <a:ea typeface="Microsoft YaHei" pitchFamily="2"/>
                <a:cs typeface="Arial" pitchFamily="2"/>
              </a:rPr>
              <a:t> polyvalent du commerce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du commerce et de la </a:t>
            </a:r>
            <a:r>
              <a:rPr lang="en-US" sz="1996" dirty="0" err="1">
                <a:solidFill>
                  <a:srgbClr val="000000"/>
                </a:solidFill>
                <a:latin typeface="Trebuchet MS" pitchFamily="18"/>
                <a:ea typeface="Microsoft YaHei" pitchFamily="2"/>
                <a:cs typeface="Arial" pitchFamily="2"/>
              </a:rPr>
              <a:t>vente</a:t>
            </a:r>
            <a:r>
              <a:rPr lang="en-US" sz="1996" dirty="0">
                <a:solidFill>
                  <a:srgbClr val="000000"/>
                </a:solidFill>
                <a:latin typeface="Trebuchet MS" pitchFamily="18"/>
                <a:ea typeface="Microsoft YaHei" pitchFamily="2"/>
                <a:cs typeface="Arial" pitchFamily="2"/>
              </a:rPr>
              <a:t> option A et B</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accomp</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Soins</a:t>
            </a:r>
            <a:r>
              <a:rPr lang="en-US" sz="1996" dirty="0">
                <a:solidFill>
                  <a:srgbClr val="000000"/>
                </a:solidFill>
                <a:latin typeface="Trebuchet MS" pitchFamily="18"/>
                <a:ea typeface="Microsoft YaHei" pitchFamily="2"/>
                <a:cs typeface="Arial" pitchFamily="2"/>
              </a:rPr>
              <a:t> et services à la </a:t>
            </a:r>
            <a:r>
              <a:rPr lang="en-US" sz="1996" dirty="0" err="1">
                <a:solidFill>
                  <a:srgbClr val="000000"/>
                </a:solidFill>
                <a:latin typeface="Trebuchet MS" pitchFamily="18"/>
                <a:ea typeface="Microsoft YaHei" pitchFamily="2"/>
                <a:cs typeface="Arial" pitchFamily="2"/>
              </a:rPr>
              <a:t>personne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2026 : </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21/03/26 : 9h – 12h30</a:t>
            </a:r>
          </a:p>
        </p:txBody>
      </p:sp>
    </p:spTree>
    <p:extLst>
      <p:ext uri="{BB962C8B-B14F-4D97-AF65-F5344CB8AC3E}">
        <p14:creationId xmlns:p14="http://schemas.microsoft.com/office/powerpoint/2010/main" val="2899469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140470" y="739717"/>
            <a:ext cx="7620218" cy="773683"/>
          </a:xfrm>
          <a:prstGeom prst="rect">
            <a:avLst/>
          </a:prstGeom>
          <a:noFill/>
          <a:ln cap="flat">
            <a:noFill/>
          </a:ln>
        </p:spPr>
        <p:txBody>
          <a:bodyPr vert="horz" wrap="none" lIns="81650" tIns="40820" rIns="81650" bIns="40820" anchor="ctr" anchorCtr="0" compatLnSpc="0">
            <a:noAutofit/>
          </a:bodyPr>
          <a:lstStyle/>
          <a:p>
            <a:pPr defTabSz="829544">
              <a:defRPr sz="2650" b="0" i="0" u="none" strike="noStrike" kern="0" cap="none" spc="0" baseline="0">
                <a:solidFill>
                  <a:srgbClr val="000000"/>
                </a:solidFill>
                <a:uFillTx/>
              </a:defRPr>
            </a:pPr>
            <a:r>
              <a:rPr lang="en-US" sz="2177" b="1" u="sng" dirty="0">
                <a:solidFill>
                  <a:srgbClr val="000000"/>
                </a:solidFill>
                <a:latin typeface="Trebuchet MS" pitchFamily="18"/>
                <a:ea typeface="Microsoft YaHei" pitchFamily="2"/>
                <a:cs typeface="Arial" pitchFamily="2"/>
              </a:rPr>
              <a:t>LP ALFRED DE MUSSET - VILLEURBANNE</a:t>
            </a:r>
          </a:p>
        </p:txBody>
      </p:sp>
      <p:sp>
        <p:nvSpPr>
          <p:cNvPr id="3" name="ZoneTexte 2"/>
          <p:cNvSpPr txBox="1"/>
          <p:nvPr/>
        </p:nvSpPr>
        <p:spPr>
          <a:xfrm>
            <a:off x="1955264" y="2249843"/>
            <a:ext cx="8386063"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LP ALFRED DE MUSSET (Villeurbanne). </a:t>
            </a:r>
            <a:r>
              <a:rPr lang="en-US" sz="1996" b="1" dirty="0" err="1">
                <a:solidFill>
                  <a:srgbClr val="7030A0"/>
                </a:solidFill>
                <a:latin typeface="Trebuchet MS" pitchFamily="18"/>
                <a:ea typeface="Microsoft YaHei" pitchFamily="2"/>
                <a:cs typeface="Arial" pitchFamily="2"/>
              </a:rPr>
              <a:t>Vers</a:t>
            </a:r>
            <a:r>
              <a:rPr lang="en-US" sz="1996" b="1" dirty="0">
                <a:solidFill>
                  <a:srgbClr val="7030A0"/>
                </a:solidFill>
                <a:latin typeface="Trebuchet MS" pitchFamily="18"/>
                <a:ea typeface="Microsoft YaHei" pitchFamily="2"/>
                <a:cs typeface="Arial" pitchFamily="2"/>
              </a:rPr>
              <a:t> </a:t>
            </a:r>
            <a:r>
              <a:rPr lang="en-US" sz="1996" b="1" dirty="0" err="1">
                <a:solidFill>
                  <a:srgbClr val="7030A0"/>
                </a:solidFill>
                <a:latin typeface="Trebuchet MS" pitchFamily="18"/>
                <a:ea typeface="Microsoft YaHei" pitchFamily="2"/>
                <a:cs typeface="Arial" pitchFamily="2"/>
              </a:rPr>
              <a:t>Carré</a:t>
            </a:r>
            <a:r>
              <a:rPr lang="en-US" sz="1996" b="1" dirty="0">
                <a:solidFill>
                  <a:srgbClr val="7030A0"/>
                </a:solidFill>
                <a:latin typeface="Trebuchet MS" pitchFamily="18"/>
                <a:ea typeface="Microsoft YaHei" pitchFamily="2"/>
                <a:cs typeface="Arial" pitchFamily="2"/>
              </a:rPr>
              <a:t> de </a:t>
            </a:r>
            <a:r>
              <a:rPr lang="en-US" sz="1996" b="1" dirty="0" err="1">
                <a:solidFill>
                  <a:srgbClr val="7030A0"/>
                </a:solidFill>
                <a:latin typeface="Trebuchet MS" pitchFamily="18"/>
                <a:ea typeface="Microsoft YaHei" pitchFamily="2"/>
                <a:cs typeface="Arial" pitchFamily="2"/>
              </a:rPr>
              <a:t>soie</a:t>
            </a:r>
            <a:r>
              <a:rPr lang="en-US" sz="1996" b="1" dirty="0">
                <a:solidFill>
                  <a:srgbClr val="7030A0"/>
                </a:solidFill>
                <a:latin typeface="Trebuchet MS" pitchFamily="18"/>
                <a:ea typeface="Microsoft YaHei" pitchFamily="2"/>
                <a:cs typeface="Arial" pitchFamily="2"/>
              </a:rPr>
              <a:t>. </a:t>
            </a:r>
          </a:p>
          <a:p>
            <a:pPr defTabSz="829544">
              <a:defRPr sz="1990" b="0" i="0" u="none" strike="noStrike" kern="0" cap="none" spc="0" baseline="0">
                <a:solidFill>
                  <a:srgbClr val="000000"/>
                </a:solidFill>
                <a:uFillTx/>
              </a:defRPr>
            </a:pPr>
            <a:r>
              <a:rPr lang="en-US" sz="1996" b="1" dirty="0" err="1">
                <a:solidFill>
                  <a:srgbClr val="7030A0"/>
                </a:solidFill>
                <a:latin typeface="Trebuchet MS" pitchFamily="18"/>
                <a:ea typeface="Microsoft YaHei" pitchFamily="2"/>
                <a:cs typeface="Arial" pitchFamily="2"/>
              </a:rPr>
              <a:t>Frontière</a:t>
            </a:r>
            <a:r>
              <a:rPr lang="en-US" sz="1996" b="1" dirty="0">
                <a:solidFill>
                  <a:srgbClr val="7030A0"/>
                </a:solidFill>
                <a:latin typeface="Trebuchet MS" pitchFamily="18"/>
                <a:ea typeface="Microsoft YaHei" pitchFamily="2"/>
                <a:cs typeface="Arial" pitchFamily="2"/>
              </a:rPr>
              <a:t> entre </a:t>
            </a:r>
            <a:r>
              <a:rPr lang="en-US" sz="1996" b="1" dirty="0" err="1">
                <a:solidFill>
                  <a:srgbClr val="7030A0"/>
                </a:solidFill>
                <a:latin typeface="Trebuchet MS" pitchFamily="18"/>
                <a:ea typeface="Microsoft YaHei" pitchFamily="2"/>
                <a:cs typeface="Arial" pitchFamily="2"/>
              </a:rPr>
              <a:t>Vaulx</a:t>
            </a:r>
            <a:r>
              <a:rPr lang="en-US" sz="1996" b="1" dirty="0">
                <a:solidFill>
                  <a:srgbClr val="7030A0"/>
                </a:solidFill>
                <a:latin typeface="Trebuchet MS" pitchFamily="18"/>
                <a:ea typeface="Microsoft YaHei" pitchFamily="2"/>
                <a:cs typeface="Arial" pitchFamily="2"/>
              </a:rPr>
              <a:t> </a:t>
            </a:r>
            <a:r>
              <a:rPr lang="en-US" sz="1996" b="1" dirty="0" err="1">
                <a:solidFill>
                  <a:srgbClr val="7030A0"/>
                </a:solidFill>
                <a:latin typeface="Trebuchet MS" pitchFamily="18"/>
                <a:ea typeface="Microsoft YaHei" pitchFamily="2"/>
                <a:cs typeface="Arial" pitchFamily="2"/>
              </a:rPr>
              <a:t>en</a:t>
            </a:r>
            <a:r>
              <a:rPr lang="en-US" sz="1996" b="1" dirty="0">
                <a:solidFill>
                  <a:srgbClr val="7030A0"/>
                </a:solidFill>
                <a:latin typeface="Trebuchet MS" pitchFamily="18"/>
                <a:ea typeface="Microsoft YaHei" pitchFamily="2"/>
                <a:cs typeface="Arial" pitchFamily="2"/>
              </a:rPr>
              <a:t> </a:t>
            </a:r>
            <a:r>
              <a:rPr lang="en-US" sz="1996" b="1" dirty="0" err="1">
                <a:solidFill>
                  <a:srgbClr val="7030A0"/>
                </a:solidFill>
                <a:latin typeface="Trebuchet MS" pitchFamily="18"/>
                <a:ea typeface="Microsoft YaHei" pitchFamily="2"/>
                <a:cs typeface="Arial" pitchFamily="2"/>
              </a:rPr>
              <a:t>Velin</a:t>
            </a:r>
            <a:r>
              <a:rPr lang="en-US" sz="1996" b="1" dirty="0">
                <a:solidFill>
                  <a:srgbClr val="7030A0"/>
                </a:solidFill>
                <a:latin typeface="Trebuchet MS" pitchFamily="18"/>
                <a:ea typeface="Microsoft YaHei" pitchFamily="2"/>
                <a:cs typeface="Arial" pitchFamily="2"/>
              </a:rPr>
              <a:t> et Villeurbanne.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opérateur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logistique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métiers de </a:t>
            </a:r>
            <a:r>
              <a:rPr lang="en-US" sz="1996" dirty="0" err="1">
                <a:solidFill>
                  <a:srgbClr val="000000"/>
                </a:solidFill>
                <a:latin typeface="Trebuchet MS" pitchFamily="18"/>
                <a:ea typeface="Microsoft YaHei" pitchFamily="2"/>
                <a:cs typeface="Arial" pitchFamily="2"/>
              </a:rPr>
              <a:t>l'agriculture</a:t>
            </a:r>
            <a:r>
              <a:rPr lang="en-US" sz="1996" dirty="0">
                <a:solidFill>
                  <a:srgbClr val="000000"/>
                </a:solidFill>
                <a:latin typeface="Trebuchet MS" pitchFamily="18"/>
                <a:ea typeface="Microsoft YaHei" pitchFamily="2"/>
                <a:cs typeface="Arial" pitchFamily="2"/>
              </a:rPr>
              <a:t> production </a:t>
            </a:r>
            <a:r>
              <a:rPr lang="en-US" sz="1996" dirty="0" err="1">
                <a:solidFill>
                  <a:srgbClr val="000000"/>
                </a:solidFill>
                <a:latin typeface="Trebuchet MS" pitchFamily="18"/>
                <a:ea typeface="Microsoft YaHei" pitchFamily="2"/>
                <a:cs typeface="Arial" pitchFamily="2"/>
              </a:rPr>
              <a:t>végétale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organisation</a:t>
            </a:r>
            <a:r>
              <a:rPr lang="en-US" sz="1996" dirty="0">
                <a:solidFill>
                  <a:srgbClr val="000000"/>
                </a:solidFill>
                <a:latin typeface="Trebuchet MS" pitchFamily="18"/>
                <a:ea typeface="Microsoft YaHei" pitchFamily="2"/>
                <a:cs typeface="Arial" pitchFamily="2"/>
              </a:rPr>
              <a:t> de transport de </a:t>
            </a:r>
            <a:r>
              <a:rPr lang="en-US" sz="1996" dirty="0" err="1">
                <a:solidFill>
                  <a:srgbClr val="000000"/>
                </a:solidFill>
                <a:latin typeface="Trebuchet MS" pitchFamily="18"/>
                <a:ea typeface="Microsoft YaHei" pitchFamily="2"/>
                <a:cs typeface="Arial" pitchFamily="2"/>
              </a:rPr>
              <a:t>marchandises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logistique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assistance à la </a:t>
            </a:r>
            <a:r>
              <a:rPr lang="en-US" sz="1996" dirty="0" err="1">
                <a:solidFill>
                  <a:srgbClr val="000000"/>
                </a:solidFill>
                <a:latin typeface="Trebuchet MS" pitchFamily="18"/>
                <a:ea typeface="Microsoft YaHei" pitchFamily="2"/>
                <a:cs typeface="Arial" pitchFamily="2"/>
              </a:rPr>
              <a:t>gestion</a:t>
            </a:r>
            <a:r>
              <a:rPr lang="en-US" sz="1996" dirty="0">
                <a:solidFill>
                  <a:srgbClr val="000000"/>
                </a:solidFill>
                <a:latin typeface="Trebuchet MS" pitchFamily="18"/>
                <a:ea typeface="Microsoft YaHei" pitchFamily="2"/>
                <a:cs typeface="Arial" pitchFamily="2"/>
              </a:rPr>
              <a:t> des </a:t>
            </a:r>
            <a:r>
              <a:rPr lang="en-US" sz="1996" dirty="0" err="1">
                <a:solidFill>
                  <a:srgbClr val="000000"/>
                </a:solidFill>
                <a:latin typeface="Trebuchet MS" pitchFamily="18"/>
                <a:ea typeface="Microsoft YaHei" pitchFamily="2"/>
                <a:cs typeface="Arial" pitchFamily="2"/>
              </a:rPr>
              <a:t>organisations</a:t>
            </a:r>
            <a:r>
              <a:rPr lang="en-US" sz="1996" dirty="0">
                <a:solidFill>
                  <a:srgbClr val="000000"/>
                </a:solidFill>
                <a:latin typeface="Trebuchet MS" pitchFamily="18"/>
                <a:ea typeface="Microsoft YaHei" pitchFamily="2"/>
                <a:cs typeface="Arial" pitchFamily="2"/>
              </a:rPr>
              <a:t> et de </a:t>
            </a:r>
            <a:r>
              <a:rPr lang="en-US" sz="1996" dirty="0" err="1">
                <a:solidFill>
                  <a:srgbClr val="000000"/>
                </a:solidFill>
                <a:latin typeface="Trebuchet MS" pitchFamily="18"/>
                <a:ea typeface="Microsoft YaHei" pitchFamily="2"/>
                <a:cs typeface="Arial" pitchFamily="2"/>
              </a:rPr>
              <a:t>leurs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activités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maintenance des </a:t>
            </a:r>
            <a:r>
              <a:rPr lang="en-US" sz="1996" dirty="0" err="1">
                <a:solidFill>
                  <a:srgbClr val="000000"/>
                </a:solidFill>
                <a:latin typeface="Trebuchet MS" pitchFamily="18"/>
                <a:ea typeface="Microsoft YaHei" pitchFamily="2"/>
                <a:cs typeface="Arial" pitchFamily="2"/>
              </a:rPr>
              <a:t>systèmes</a:t>
            </a:r>
            <a:r>
              <a:rPr lang="en-US" sz="1996" dirty="0">
                <a:solidFill>
                  <a:srgbClr val="000000"/>
                </a:solidFill>
                <a:latin typeface="Trebuchet MS" pitchFamily="18"/>
                <a:ea typeface="Microsoft YaHei" pitchFamily="2"/>
                <a:cs typeface="Arial" pitchFamily="2"/>
              </a:rPr>
              <a:t> de </a:t>
            </a:r>
            <a:r>
              <a:rPr lang="en-US" sz="1996" dirty="0" err="1">
                <a:solidFill>
                  <a:srgbClr val="000000"/>
                </a:solidFill>
                <a:latin typeface="Trebuchet MS" pitchFamily="18"/>
                <a:ea typeface="Microsoft YaHei" pitchFamily="2"/>
                <a:cs typeface="Arial" pitchFamily="2"/>
              </a:rPr>
              <a:t>produc.connectés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pilote</a:t>
            </a:r>
            <a:r>
              <a:rPr lang="en-US" sz="1996" dirty="0">
                <a:solidFill>
                  <a:srgbClr val="000000"/>
                </a:solidFill>
                <a:latin typeface="Trebuchet MS" pitchFamily="18"/>
                <a:ea typeface="Microsoft YaHei" pitchFamily="2"/>
                <a:cs typeface="Arial" pitchFamily="2"/>
              </a:rPr>
              <a:t> de </a:t>
            </a:r>
            <a:r>
              <a:rPr lang="en-US" sz="1996" dirty="0" err="1">
                <a:solidFill>
                  <a:srgbClr val="000000"/>
                </a:solidFill>
                <a:latin typeface="Trebuchet MS" pitchFamily="18"/>
                <a:ea typeface="Microsoft YaHei" pitchFamily="2"/>
                <a:cs typeface="Arial" pitchFamily="2"/>
              </a:rPr>
              <a:t>ligne</a:t>
            </a:r>
            <a:r>
              <a:rPr lang="en-US" sz="1996" dirty="0">
                <a:solidFill>
                  <a:srgbClr val="000000"/>
                </a:solidFill>
                <a:latin typeface="Trebuchet MS" pitchFamily="18"/>
                <a:ea typeface="Microsoft YaHei" pitchFamily="2"/>
                <a:cs typeface="Arial" pitchFamily="2"/>
              </a:rPr>
              <a:t> de production</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2026 : </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14/03/26 : 9h – 12h</a:t>
            </a:r>
          </a:p>
        </p:txBody>
      </p:sp>
    </p:spTree>
    <p:extLst>
      <p:ext uri="{BB962C8B-B14F-4D97-AF65-F5344CB8AC3E}">
        <p14:creationId xmlns:p14="http://schemas.microsoft.com/office/powerpoint/2010/main" val="1626421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184556" y="770084"/>
            <a:ext cx="8190111" cy="852712"/>
          </a:xfrm>
          <a:prstGeom prst="rect">
            <a:avLst/>
          </a:prstGeom>
          <a:noFill/>
          <a:ln cap="flat">
            <a:noFill/>
          </a:ln>
        </p:spPr>
        <p:txBody>
          <a:bodyPr vert="horz" wrap="none" lIns="81650" tIns="40820" rIns="81650" bIns="40820" anchor="ctr" anchorCtr="0" compatLnSpc="0">
            <a:noAutofit/>
          </a:bodyPr>
          <a:lstStyle/>
          <a:p>
            <a:pPr defTabSz="829544">
              <a:defRPr sz="2650" b="0" i="0" u="none" strike="noStrike" kern="0" cap="none" spc="0" baseline="0">
                <a:solidFill>
                  <a:srgbClr val="000000"/>
                </a:solidFill>
                <a:uFillTx/>
              </a:defRPr>
            </a:pPr>
            <a:r>
              <a:rPr lang="en-US" sz="2177" b="1" u="sng" dirty="0">
                <a:solidFill>
                  <a:srgbClr val="000000"/>
                </a:solidFill>
                <a:latin typeface="Trebuchet MS" pitchFamily="18"/>
                <a:ea typeface="Microsoft YaHei" pitchFamily="2"/>
                <a:cs typeface="Arial" pitchFamily="2"/>
              </a:rPr>
              <a:t>CITE SCOLAIRE RENE PELLET - VILLEURBANNE</a:t>
            </a:r>
          </a:p>
        </p:txBody>
      </p:sp>
      <p:sp>
        <p:nvSpPr>
          <p:cNvPr id="3" name="ZoneTexte 2"/>
          <p:cNvSpPr txBox="1"/>
          <p:nvPr/>
        </p:nvSpPr>
        <p:spPr>
          <a:xfrm>
            <a:off x="1978782" y="2063365"/>
            <a:ext cx="7806695"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CITE SCOLAIRE RENET PELLET (Villeurbanne). </a:t>
            </a:r>
            <a:r>
              <a:rPr lang="en-US" sz="1996" b="1" dirty="0" err="1">
                <a:solidFill>
                  <a:srgbClr val="7030A0"/>
                </a:solidFill>
                <a:latin typeface="Trebuchet MS" pitchFamily="18"/>
                <a:ea typeface="Microsoft YaHei" pitchFamily="2"/>
                <a:cs typeface="Arial" pitchFamily="2"/>
              </a:rPr>
              <a:t>Ligne</a:t>
            </a:r>
            <a:r>
              <a:rPr lang="en-US" sz="1996" b="1" dirty="0">
                <a:solidFill>
                  <a:srgbClr val="7030A0"/>
                </a:solidFill>
                <a:latin typeface="Trebuchet MS" pitchFamily="18"/>
                <a:ea typeface="Microsoft YaHei" pitchFamily="2"/>
                <a:cs typeface="Arial" pitchFamily="2"/>
              </a:rPr>
              <a:t> A </a:t>
            </a:r>
            <a:r>
              <a:rPr lang="en-US" sz="1996" b="1" dirty="0" err="1">
                <a:solidFill>
                  <a:srgbClr val="7030A0"/>
                </a:solidFill>
                <a:latin typeface="Trebuchet MS" pitchFamily="18"/>
                <a:ea typeface="Microsoft YaHei" pitchFamily="2"/>
                <a:cs typeface="Arial" pitchFamily="2"/>
              </a:rPr>
              <a:t>Flachet</a:t>
            </a:r>
            <a:r>
              <a:rPr lang="en-US" sz="1996" b="1" dirty="0">
                <a:solidFill>
                  <a:srgbClr val="7030A0"/>
                </a:solidFill>
                <a:latin typeface="Trebuchet MS" pitchFamily="18"/>
                <a:ea typeface="Microsoft YaHei" pitchFamily="2"/>
                <a:cs typeface="Arial" pitchFamily="2"/>
              </a:rPr>
              <a:t>.</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vannerie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jardinier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paysagiste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métiers de </a:t>
            </a:r>
            <a:r>
              <a:rPr lang="en-US" sz="1996" dirty="0" err="1">
                <a:solidFill>
                  <a:srgbClr val="000000"/>
                </a:solidFill>
                <a:latin typeface="Trebuchet MS" pitchFamily="18"/>
                <a:ea typeface="Microsoft YaHei" pitchFamily="2"/>
                <a:cs typeface="Arial" pitchFamily="2"/>
              </a:rPr>
              <a:t>l'agriculture</a:t>
            </a:r>
            <a:r>
              <a:rPr lang="en-US" sz="1996" dirty="0">
                <a:solidFill>
                  <a:srgbClr val="000000"/>
                </a:solidFill>
                <a:latin typeface="Trebuchet MS" pitchFamily="18"/>
                <a:ea typeface="Microsoft YaHei" pitchFamily="2"/>
                <a:cs typeface="Arial" pitchFamily="2"/>
              </a:rPr>
              <a:t> prod </a:t>
            </a:r>
            <a:r>
              <a:rPr lang="en-US" sz="1996" dirty="0" err="1">
                <a:solidFill>
                  <a:srgbClr val="000000"/>
                </a:solidFill>
                <a:latin typeface="Trebuchet MS" pitchFamily="18"/>
                <a:ea typeface="Microsoft YaHei" pitchFamily="2"/>
                <a:cs typeface="Arial" pitchFamily="2"/>
              </a:rPr>
              <a:t>végétale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production et service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restauration</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cannage</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paillage</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ameublement</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assist à la </a:t>
            </a:r>
            <a:r>
              <a:rPr lang="en-US" sz="1996" dirty="0" err="1">
                <a:solidFill>
                  <a:srgbClr val="000000"/>
                </a:solidFill>
                <a:latin typeface="Trebuchet MS" pitchFamily="18"/>
                <a:ea typeface="Microsoft YaHei" pitchFamily="2"/>
                <a:cs typeface="Arial" pitchFamily="2"/>
              </a:rPr>
              <a:t>gestion</a:t>
            </a:r>
            <a:r>
              <a:rPr lang="en-US" sz="1996" dirty="0">
                <a:solidFill>
                  <a:srgbClr val="000000"/>
                </a:solidFill>
                <a:latin typeface="Trebuchet MS" pitchFamily="18"/>
                <a:ea typeface="Microsoft YaHei" pitchFamily="2"/>
                <a:cs typeface="Arial" pitchFamily="2"/>
              </a:rPr>
              <a:t> des org et de </a:t>
            </a:r>
            <a:r>
              <a:rPr lang="en-US" sz="1996" dirty="0" err="1">
                <a:solidFill>
                  <a:srgbClr val="000000"/>
                </a:solidFill>
                <a:latin typeface="Trebuchet MS" pitchFamily="18"/>
                <a:ea typeface="Microsoft YaHei" pitchFamily="2"/>
                <a:cs typeface="Arial" pitchFamily="2"/>
              </a:rPr>
              <a:t>leurs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activités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a:t>
            </a:r>
            <a:r>
              <a:rPr lang="en-US" sz="1996" dirty="0" err="1">
                <a:solidFill>
                  <a:srgbClr val="000000"/>
                </a:solidFill>
                <a:latin typeface="Trebuchet MS" pitchFamily="18"/>
                <a:ea typeface="Microsoft YaHei" pitchFamily="2"/>
                <a:cs typeface="Arial" pitchFamily="2"/>
              </a:rPr>
              <a:t>l'électricité</a:t>
            </a:r>
            <a:r>
              <a:rPr lang="en-US" sz="1996" dirty="0">
                <a:solidFill>
                  <a:srgbClr val="000000"/>
                </a:solidFill>
                <a:latin typeface="Trebuchet MS" pitchFamily="18"/>
                <a:ea typeface="Microsoft YaHei" pitchFamily="2"/>
                <a:cs typeface="Arial" pitchFamily="2"/>
              </a:rPr>
              <a:t> et de </a:t>
            </a:r>
            <a:r>
              <a:rPr lang="en-US" sz="1996" dirty="0" err="1">
                <a:solidFill>
                  <a:srgbClr val="000000"/>
                </a:solidFill>
                <a:latin typeface="Trebuchet MS" pitchFamily="18"/>
                <a:ea typeface="Microsoft YaHei" pitchFamily="2"/>
                <a:cs typeface="Arial" pitchFamily="2"/>
              </a:rPr>
              <a:t>ses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env</a:t>
            </a:r>
            <a:r>
              <a:rPr lang="en-US" sz="1996" dirty="0">
                <a:solidFill>
                  <a:srgbClr val="000000"/>
                </a:solidFill>
                <a:latin typeface="Trebuchet MS" pitchFamily="18"/>
                <a:ea typeface="Microsoft YaHei" pitchFamily="2"/>
                <a:cs typeface="Arial" pitchFamily="2"/>
              </a:rPr>
              <a:t>. </a:t>
            </a:r>
            <a:r>
              <a:rPr lang="en-US" sz="1996" dirty="0" err="1" smtClean="0">
                <a:solidFill>
                  <a:srgbClr val="000000"/>
                </a:solidFill>
                <a:latin typeface="Trebuchet MS" pitchFamily="18"/>
                <a:ea typeface="Microsoft YaHei" pitchFamily="2"/>
                <a:cs typeface="Arial" pitchFamily="2"/>
              </a:rPr>
              <a:t>Connectés</a:t>
            </a:r>
            <a:endParaRPr lang="en-US" sz="1996" dirty="0" smtClean="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lvl="0" defTabSz="914400">
              <a:defRPr sz="1990" b="0" i="0" u="none" strike="noStrike" kern="0" cap="none" spc="0" baseline="0">
                <a:solidFill>
                  <a:srgbClr val="000000"/>
                </a:solidFill>
                <a:uFillTx/>
              </a:defRPr>
            </a:pPr>
            <a:endParaRPr lang="en-US" sz="2000" u="sng" dirty="0">
              <a:solidFill>
                <a:schemeClr val="accent5"/>
              </a:solidFill>
              <a:latin typeface="Trebuchet MS" pitchFamily="18"/>
              <a:ea typeface="Microsoft YaHei" pitchFamily="2"/>
              <a:cs typeface="Arial" pitchFamily="2"/>
            </a:endParaRPr>
          </a:p>
          <a:p>
            <a:pPr lvl="0" defTabSz="914400">
              <a:defRPr sz="1990" b="0" i="0" u="none" strike="noStrike" kern="0" cap="none" spc="0" baseline="0">
                <a:solidFill>
                  <a:srgbClr val="000000"/>
                </a:solidFill>
                <a:uFillTx/>
              </a:defRPr>
            </a:pPr>
            <a:r>
              <a:rPr lang="en-US" sz="2000" u="sng" dirty="0">
                <a:solidFill>
                  <a:schemeClr val="accent5"/>
                </a:solidFill>
                <a:latin typeface="Trebuchet MS" pitchFamily="18"/>
                <a:ea typeface="Microsoft YaHei" pitchFamily="2"/>
                <a:cs typeface="Arial" pitchFamily="2"/>
              </a:rPr>
              <a:t>PORTE OUVERTE 2026 : </a:t>
            </a:r>
          </a:p>
          <a:p>
            <a:pPr lvl="0" defTabSz="914400">
              <a:defRPr sz="1990" b="0" i="0" u="none" strike="noStrike" kern="0" cap="none" spc="0" baseline="0">
                <a:solidFill>
                  <a:srgbClr val="000000"/>
                </a:solidFill>
                <a:uFillTx/>
              </a:defRPr>
            </a:pPr>
            <a:r>
              <a:rPr lang="en-US" sz="2000" dirty="0">
                <a:solidFill>
                  <a:schemeClr val="accent5"/>
                </a:solidFill>
                <a:latin typeface="Trebuchet MS" pitchFamily="18"/>
                <a:ea typeface="Microsoft YaHei" pitchFamily="2"/>
                <a:cs typeface="Arial" pitchFamily="2"/>
              </a:rPr>
              <a:t>28/01/26 (9h – 13h) </a:t>
            </a:r>
          </a:p>
          <a:p>
            <a:pPr lvl="0" defTabSz="914400">
              <a:defRPr sz="1990" b="0" i="0" u="none" strike="noStrike" kern="0" cap="none" spc="0" baseline="0">
                <a:solidFill>
                  <a:srgbClr val="000000"/>
                </a:solidFill>
                <a:uFillTx/>
              </a:defRPr>
            </a:pPr>
            <a:r>
              <a:rPr lang="en-US" sz="2000" dirty="0">
                <a:solidFill>
                  <a:schemeClr val="accent5"/>
                </a:solidFill>
                <a:latin typeface="Trebuchet MS" pitchFamily="18"/>
                <a:ea typeface="Microsoft YaHei" pitchFamily="2"/>
                <a:cs typeface="Arial" pitchFamily="2"/>
              </a:rPr>
              <a:t>07/03/26 (9h – 12h)</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b="1" dirty="0">
              <a:solidFill>
                <a:srgbClr val="000000"/>
              </a:solidFill>
              <a:latin typeface="Trebuchet MS" pitchFamily="18"/>
              <a:ea typeface="Microsoft YaHei" pitchFamily="2"/>
              <a:cs typeface="Arial" pitchFamily="2"/>
            </a:endParaRPr>
          </a:p>
        </p:txBody>
      </p:sp>
    </p:spTree>
    <p:extLst>
      <p:ext uri="{BB962C8B-B14F-4D97-AF65-F5344CB8AC3E}">
        <p14:creationId xmlns:p14="http://schemas.microsoft.com/office/powerpoint/2010/main" val="3066722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192397" y="755719"/>
            <a:ext cx="7529102" cy="1144025"/>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2177" b="1" u="sng" dirty="0">
                <a:solidFill>
                  <a:srgbClr val="000000"/>
                </a:solidFill>
                <a:latin typeface="Arial" pitchFamily="18"/>
                <a:ea typeface="Microsoft YaHei" pitchFamily="2"/>
                <a:cs typeface="Arial" pitchFamily="2"/>
              </a:rPr>
              <a:t>LP MAGENTA – VILLEURBANNE</a:t>
            </a:r>
          </a:p>
          <a:p>
            <a:pPr algn="ctr" defTabSz="829544" hangingPunct="0">
              <a:defRPr sz="1990" b="0" i="0" u="none" strike="noStrike" kern="0" cap="none" spc="0" baseline="0">
                <a:solidFill>
                  <a:srgbClr val="000000"/>
                </a:solidFill>
                <a:uFillTx/>
              </a:defRPr>
            </a:pPr>
            <a:endParaRPr lang="fr-FR" sz="2177" b="1" u="sng" dirty="0">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2177" b="1" u="sng" dirty="0">
              <a:solidFill>
                <a:srgbClr val="000000"/>
              </a:solidFill>
              <a:latin typeface="Arial" pitchFamily="18"/>
              <a:ea typeface="Microsoft YaHei" pitchFamily="2"/>
              <a:cs typeface="Arial" pitchFamily="2"/>
            </a:endParaRPr>
          </a:p>
        </p:txBody>
      </p:sp>
      <p:sp>
        <p:nvSpPr>
          <p:cNvPr id="3" name="ZoneTexte 2"/>
          <p:cNvSpPr txBox="1"/>
          <p:nvPr/>
        </p:nvSpPr>
        <p:spPr>
          <a:xfrm>
            <a:off x="1901378" y="1655787"/>
            <a:ext cx="8478156" cy="3092435"/>
          </a:xfrm>
          <a:prstGeom prst="rect">
            <a:avLst/>
          </a:prstGeom>
          <a:noFill/>
          <a:ln cap="flat">
            <a:noFill/>
          </a:ln>
        </p:spPr>
        <p:txBody>
          <a:bodyPr vert="horz" wrap="none" lIns="81650" tIns="40820" rIns="81650" bIns="40820" anchor="t" anchorCtr="0" compatLnSpc="0">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Arial" pitchFamily="18"/>
                <a:ea typeface="Microsoft YaHei" pitchFamily="2"/>
                <a:cs typeface="Arial" pitchFamily="2"/>
              </a:rPr>
              <a:t>LP MAGENTA (Villeurbanne) / LYCEE DE LA NOUVELLE CHANCE. </a:t>
            </a:r>
          </a:p>
          <a:p>
            <a:pPr defTabSz="829544" hangingPunct="0">
              <a:defRPr sz="1990" b="0" i="0" u="none" strike="noStrike" kern="0" cap="none" spc="0" baseline="0">
                <a:solidFill>
                  <a:srgbClr val="000000"/>
                </a:solidFill>
                <a:uFillTx/>
              </a:defRPr>
            </a:pPr>
            <a:r>
              <a:rPr lang="fr-FR" sz="1996" b="1" dirty="0">
                <a:solidFill>
                  <a:srgbClr val="7030A0"/>
                </a:solidFill>
                <a:latin typeface="Arial" pitchFamily="18"/>
                <a:ea typeface="Microsoft YaHei" pitchFamily="2"/>
                <a:cs typeface="Arial" pitchFamily="2"/>
              </a:rPr>
              <a:t>Métro D puis Métro A. Ligne A arrêt république Villeurbanne </a:t>
            </a:r>
          </a:p>
          <a:p>
            <a:pPr defTabSz="829544" hangingPunct="0">
              <a:defRPr sz="1990" b="0" i="0" u="none" strike="noStrike" kern="0" cap="none" spc="0" baseline="0">
                <a:solidFill>
                  <a:srgbClr val="000000"/>
                </a:solidFill>
                <a:uFillTx/>
              </a:defRPr>
            </a:pPr>
            <a:r>
              <a:rPr lang="fr-FR" sz="1996" b="1" dirty="0">
                <a:solidFill>
                  <a:srgbClr val="7030A0"/>
                </a:solidFill>
                <a:latin typeface="Arial" pitchFamily="18"/>
                <a:ea typeface="Microsoft YaHei" pitchFamily="2"/>
                <a:cs typeface="Arial" pitchFamily="2"/>
              </a:rPr>
              <a:t>+ 9mn de marche.</a:t>
            </a:r>
          </a:p>
          <a:p>
            <a:pPr defTabSz="829544" hangingPunct="0">
              <a:defRPr sz="1990" b="0" i="0" u="none" strike="noStrike" kern="0" cap="none" spc="0" baseline="0">
                <a:solidFill>
                  <a:srgbClr val="000000"/>
                </a:solidFill>
                <a:uFillTx/>
              </a:defRPr>
            </a:pPr>
            <a:endParaRPr lang="fr-FR" sz="1996" b="1" dirty="0">
              <a:solidFill>
                <a:srgbClr val="00CC33"/>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signalétique et décors graphiques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de l'accueil</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du commerce et de la vente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assistance à la gestion des organisations et de leurs activités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artisanat et métiers d'art option marchandisage visuel</a:t>
            </a:r>
          </a:p>
          <a:p>
            <a:pPr defTabSz="829544" hangingPunct="0">
              <a:defRPr sz="1990" b="0" i="0" u="none" strike="noStrike" kern="0" cap="none" spc="0" baseline="0">
                <a:solidFill>
                  <a:srgbClr val="000000"/>
                </a:solidFill>
                <a:uFillTx/>
              </a:defRPr>
            </a:pPr>
            <a:r>
              <a:rPr lang="fr-FR" sz="1633" b="1" dirty="0">
                <a:solidFill>
                  <a:srgbClr val="000000"/>
                </a:solidFill>
                <a:latin typeface="Arial" pitchFamily="18"/>
                <a:ea typeface="Microsoft YaHei" pitchFamily="2"/>
                <a:cs typeface="Arial" pitchFamily="2"/>
              </a:rPr>
              <a:t/>
            </a:r>
            <a:br>
              <a:rPr lang="fr-FR" sz="1633" b="1" dirty="0">
                <a:solidFill>
                  <a:srgbClr val="000000"/>
                </a:solidFill>
                <a:latin typeface="Arial" pitchFamily="18"/>
                <a:ea typeface="Microsoft YaHei" pitchFamily="2"/>
                <a:cs typeface="Arial" pitchFamily="2"/>
              </a:rPr>
            </a:br>
            <a:endParaRPr lang="fr-FR" sz="1633" b="1" dirty="0">
              <a:solidFill>
                <a:srgbClr val="000000"/>
              </a:solidFill>
              <a:latin typeface="Arial" pitchFamily="18"/>
              <a:ea typeface="Microsoft YaHei" pitchFamily="2"/>
              <a:cs typeface="Arial" pitchFamily="2"/>
            </a:endParaRPr>
          </a:p>
        </p:txBody>
      </p:sp>
    </p:spTree>
    <p:extLst>
      <p:ext uri="{BB962C8B-B14F-4D97-AF65-F5344CB8AC3E}">
        <p14:creationId xmlns:p14="http://schemas.microsoft.com/office/powerpoint/2010/main" val="556468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955264" y="1995113"/>
            <a:ext cx="7290365" cy="2745278"/>
          </a:xfrm>
          <a:prstGeom prst="rect">
            <a:avLst/>
          </a:prstGeom>
          <a:noFill/>
          <a:ln cap="flat">
            <a:noFill/>
          </a:ln>
        </p:spPr>
        <p:txBody>
          <a:bodyPr vert="horz" wrap="none" lIns="81650" tIns="40820" rIns="81650" bIns="40820" anchor="t" anchorCtr="0" compatLnSpc="0">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Trebuchet MS" panose="020B0603020202020204" pitchFamily="34" charset="0"/>
                <a:ea typeface="Microsoft YaHei" pitchFamily="2"/>
                <a:cs typeface="Arial" pitchFamily="2"/>
              </a:rPr>
              <a:t>LP FAYS (Villeurbanne)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réalisation industrielle en chaudronnerie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modélisation et prototypage 3D</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technicien en chaudronnerie industrielle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technicien en réalisation de productions mécaniques </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option chaudronnerie</a:t>
            </a:r>
          </a:p>
          <a:p>
            <a:pPr defTabSz="829544" hangingPunct="0">
              <a:defRPr sz="1990" b="0" i="0" u="none" strike="noStrike" kern="0" cap="none" spc="0" baseline="0">
                <a:solidFill>
                  <a:srgbClr val="000000"/>
                </a:solidFill>
                <a:uFillTx/>
              </a:defRPr>
            </a:pPr>
            <a:endParaRPr lang="fr-FR" sz="1996" dirty="0">
              <a:solidFill>
                <a:srgbClr val="00000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dirty="0">
                <a:solidFill>
                  <a:srgbClr val="00B050"/>
                </a:solidFill>
                <a:latin typeface="Trebuchet MS" panose="020B0603020202020204" pitchFamily="34" charset="0"/>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b="1" dirty="0">
                <a:solidFill>
                  <a:srgbClr val="00B050"/>
                </a:solidFill>
                <a:latin typeface="Trebuchet MS" panose="020B0603020202020204" pitchFamily="34" charset="0"/>
                <a:ea typeface="Microsoft YaHei" pitchFamily="2"/>
                <a:cs typeface="Arial" pitchFamily="2"/>
              </a:rPr>
              <a:t>21/03/26</a:t>
            </a:r>
            <a:r>
              <a:rPr lang="fr-FR" sz="1633" b="1" dirty="0">
                <a:solidFill>
                  <a:srgbClr val="000000"/>
                </a:solidFill>
                <a:latin typeface="Arial" pitchFamily="18"/>
                <a:ea typeface="Microsoft YaHei" pitchFamily="2"/>
                <a:cs typeface="Arial" pitchFamily="2"/>
              </a:rPr>
              <a:t/>
            </a:r>
            <a:br>
              <a:rPr lang="fr-FR" sz="1633" b="1" dirty="0">
                <a:solidFill>
                  <a:srgbClr val="000000"/>
                </a:solidFill>
                <a:latin typeface="Arial" pitchFamily="18"/>
                <a:ea typeface="Microsoft YaHei" pitchFamily="2"/>
                <a:cs typeface="Arial" pitchFamily="2"/>
              </a:rPr>
            </a:br>
            <a:endParaRPr lang="fr-FR" sz="1633" b="1" dirty="0">
              <a:solidFill>
                <a:srgbClr val="000000"/>
              </a:solidFill>
              <a:latin typeface="Arial" pitchFamily="18"/>
              <a:ea typeface="Microsoft YaHei" pitchFamily="2"/>
              <a:cs typeface="Arial" pitchFamily="2"/>
            </a:endParaRPr>
          </a:p>
        </p:txBody>
      </p:sp>
      <p:sp>
        <p:nvSpPr>
          <p:cNvPr id="3" name="Titre 2"/>
          <p:cNvSpPr txBox="1">
            <a:spLocks noGrp="1"/>
          </p:cNvSpPr>
          <p:nvPr>
            <p:ph type="title" idx="4294967295"/>
          </p:nvPr>
        </p:nvSpPr>
        <p:spPr>
          <a:xfrm>
            <a:off x="598307" y="718487"/>
            <a:ext cx="6307342" cy="1320382"/>
          </a:xfrm>
        </p:spPr>
        <p:txBody>
          <a:bodyPr/>
          <a:lstStyle/>
          <a:p>
            <a:pPr lvl="0"/>
            <a:r>
              <a:rPr lang="fr-FR" sz="2177" b="1" u="sng" dirty="0">
                <a:solidFill>
                  <a:schemeClr val="tx1"/>
                </a:solidFill>
              </a:rPr>
              <a:t>LP </a:t>
            </a:r>
            <a:r>
              <a:rPr lang="fr-FR" sz="2177" b="1" u="sng" dirty="0" smtClean="0">
                <a:solidFill>
                  <a:schemeClr val="tx1"/>
                </a:solidFill>
              </a:rPr>
              <a:t>FAYS </a:t>
            </a:r>
            <a:r>
              <a:rPr lang="fr-FR" sz="2177" b="1" u="sng" dirty="0">
                <a:solidFill>
                  <a:schemeClr val="tx1"/>
                </a:solidFill>
              </a:rPr>
              <a:t>- VILLEURBANNE</a:t>
            </a:r>
          </a:p>
        </p:txBody>
      </p:sp>
      <p:sp>
        <p:nvSpPr>
          <p:cNvPr id="4" name="Forme libre 3"/>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STI2D</a:t>
            </a:r>
          </a:p>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STMG</a:t>
            </a:r>
          </a:p>
        </p:txBody>
      </p:sp>
    </p:spTree>
    <p:extLst>
      <p:ext uri="{BB962C8B-B14F-4D97-AF65-F5344CB8AC3E}">
        <p14:creationId xmlns:p14="http://schemas.microsoft.com/office/powerpoint/2010/main" val="3413007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3">
            <a:extLst>
              <a:ext uri="{FF2B5EF4-FFF2-40B4-BE49-F238E27FC236}">
                <a16:creationId xmlns:a16="http://schemas.microsoft.com/office/drawing/2014/main" id="{00000000-0000-0000-0000-000000000000}"/>
              </a:ext>
            </a:extLst>
          </p:cNvPr>
          <p:cNvPicPr>
            <a:picLocks noChangeAspect="1"/>
          </p:cNvPicPr>
          <p:nvPr/>
        </p:nvPicPr>
        <p:blipFill>
          <a:blip r:embed="rId2"/>
          <a:srcRect t="2802"/>
          <a:stretch>
            <a:fillRect/>
          </a:stretch>
        </p:blipFill>
        <p:spPr>
          <a:xfrm>
            <a:off x="1763320" y="1621237"/>
            <a:ext cx="7449036" cy="3664518"/>
          </a:xfrm>
          <a:prstGeom prst="rect">
            <a:avLst/>
          </a:prstGeom>
          <a:noFill/>
          <a:ln cap="flat">
            <a:noFill/>
          </a:ln>
        </p:spPr>
      </p:pic>
    </p:spTree>
    <p:extLst>
      <p:ext uri="{BB962C8B-B14F-4D97-AF65-F5344CB8AC3E}">
        <p14:creationId xmlns:p14="http://schemas.microsoft.com/office/powerpoint/2010/main" val="946549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924895" y="1360557"/>
            <a:ext cx="8130667" cy="5124453"/>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endParaRPr lang="en-US" sz="1996" b="1" dirty="0" smtClean="0">
              <a:solidFill>
                <a:srgbClr val="FF3333"/>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b="1" dirty="0">
              <a:solidFill>
                <a:srgbClr val="FF3333"/>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b="1" dirty="0" smtClean="0">
                <a:solidFill>
                  <a:srgbClr val="FF3333"/>
                </a:solidFill>
                <a:latin typeface="Trebuchet MS" pitchFamily="18"/>
                <a:ea typeface="Microsoft YaHei" pitchFamily="2"/>
                <a:cs typeface="Arial" pitchFamily="2"/>
              </a:rPr>
              <a:t>LYCEE </a:t>
            </a:r>
            <a:r>
              <a:rPr lang="en-US" sz="1996" b="1" dirty="0">
                <a:solidFill>
                  <a:srgbClr val="FF3333"/>
                </a:solidFill>
                <a:latin typeface="Trebuchet MS" pitchFamily="18"/>
                <a:ea typeface="Microsoft YaHei" pitchFamily="2"/>
                <a:cs typeface="Arial" pitchFamily="2"/>
              </a:rPr>
              <a:t>FRANCOIS CEVERT (</a:t>
            </a:r>
            <a:r>
              <a:rPr lang="en-US" sz="1996" b="1" dirty="0" err="1">
                <a:solidFill>
                  <a:srgbClr val="FF3333"/>
                </a:solidFill>
                <a:latin typeface="Trebuchet MS" pitchFamily="18"/>
                <a:ea typeface="Microsoft YaHei" pitchFamily="2"/>
                <a:cs typeface="Arial" pitchFamily="2"/>
              </a:rPr>
              <a:t>Ecully</a:t>
            </a:r>
            <a:r>
              <a:rPr lang="en-US" sz="1996" b="1" dirty="0">
                <a:solidFill>
                  <a:srgbClr val="FF3333"/>
                </a:solidFill>
                <a:latin typeface="Trebuchet MS" pitchFamily="18"/>
                <a:ea typeface="Microsoft YaHei" pitchFamily="2"/>
                <a:cs typeface="Arial" pitchFamily="2"/>
              </a:rPr>
              <a:t>)</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peintre</a:t>
            </a:r>
            <a:r>
              <a:rPr lang="en-US" sz="1996" dirty="0">
                <a:solidFill>
                  <a:srgbClr val="000000"/>
                </a:solidFill>
                <a:latin typeface="Trebuchet MS" pitchFamily="18"/>
                <a:ea typeface="Microsoft YaHei" pitchFamily="2"/>
                <a:cs typeface="Arial" pitchFamily="2"/>
              </a:rPr>
              <a:t> automobile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carrossier</a:t>
            </a:r>
            <a:r>
              <a:rPr lang="en-US" sz="1996" dirty="0">
                <a:solidFill>
                  <a:srgbClr val="000000"/>
                </a:solidFill>
                <a:latin typeface="Trebuchet MS" pitchFamily="18"/>
                <a:ea typeface="Microsoft YaHei" pitchFamily="2"/>
                <a:cs typeface="Arial" pitchFamily="2"/>
              </a:rPr>
              <a:t> automobile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maintenance des </a:t>
            </a:r>
            <a:r>
              <a:rPr lang="en-US" sz="1996" dirty="0" err="1">
                <a:solidFill>
                  <a:srgbClr val="000000"/>
                </a:solidFill>
                <a:latin typeface="Trebuchet MS" pitchFamily="18"/>
                <a:ea typeface="Microsoft YaHei" pitchFamily="2"/>
                <a:cs typeface="Arial" pitchFamily="2"/>
              </a:rPr>
              <a:t>véhicules</a:t>
            </a:r>
            <a:r>
              <a:rPr lang="en-US" sz="1996" dirty="0">
                <a:solidFill>
                  <a:srgbClr val="000000"/>
                </a:solidFill>
                <a:latin typeface="Trebuchet MS" pitchFamily="18"/>
                <a:ea typeface="Microsoft YaHei" pitchFamily="2"/>
                <a:cs typeface="Arial" pitchFamily="2"/>
              </a:rPr>
              <a:t> option </a:t>
            </a:r>
            <a:r>
              <a:rPr lang="en-US" sz="1996" dirty="0" err="1">
                <a:solidFill>
                  <a:srgbClr val="000000"/>
                </a:solidFill>
                <a:latin typeface="Trebuchet MS" pitchFamily="18"/>
                <a:ea typeface="Microsoft YaHei" pitchFamily="2"/>
                <a:cs typeface="Arial" pitchFamily="2"/>
              </a:rPr>
              <a:t>voitures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particulières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opérateur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logistique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équipier</a:t>
            </a:r>
            <a:r>
              <a:rPr lang="en-US" sz="1996" dirty="0">
                <a:solidFill>
                  <a:srgbClr val="000000"/>
                </a:solidFill>
                <a:latin typeface="Trebuchet MS" pitchFamily="18"/>
                <a:ea typeface="Microsoft YaHei" pitchFamily="2"/>
                <a:cs typeface="Arial" pitchFamily="2"/>
              </a:rPr>
              <a:t> polyvalent du commerce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carrossier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peintre</a:t>
            </a:r>
            <a:r>
              <a:rPr lang="en-US" sz="1996" dirty="0">
                <a:solidFill>
                  <a:srgbClr val="000000"/>
                </a:solidFill>
                <a:latin typeface="Trebuchet MS" pitchFamily="18"/>
                <a:ea typeface="Microsoft YaHei" pitchFamily="2"/>
                <a:cs typeface="Arial" pitchFamily="2"/>
              </a:rPr>
              <a:t> automobile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maintenance des </a:t>
            </a:r>
            <a:r>
              <a:rPr lang="en-US" sz="1996" dirty="0" err="1">
                <a:solidFill>
                  <a:srgbClr val="000000"/>
                </a:solidFill>
                <a:latin typeface="Trebuchet MS" pitchFamily="18"/>
                <a:ea typeface="Microsoft YaHei" pitchFamily="2"/>
                <a:cs typeface="Arial" pitchFamily="2"/>
              </a:rPr>
              <a:t>véhicules</a:t>
            </a:r>
            <a:r>
              <a:rPr lang="en-US" sz="1996" dirty="0">
                <a:solidFill>
                  <a:srgbClr val="000000"/>
                </a:solidFill>
                <a:latin typeface="Trebuchet MS" pitchFamily="18"/>
                <a:ea typeface="Microsoft YaHei" pitchFamily="2"/>
                <a:cs typeface="Arial" pitchFamily="2"/>
              </a:rPr>
              <a:t> option </a:t>
            </a:r>
            <a:r>
              <a:rPr lang="en-US" sz="1996" dirty="0" err="1">
                <a:solidFill>
                  <a:srgbClr val="000000"/>
                </a:solidFill>
                <a:latin typeface="Trebuchet MS" pitchFamily="18"/>
                <a:ea typeface="Microsoft YaHei" pitchFamily="2"/>
                <a:cs typeface="Arial" pitchFamily="2"/>
              </a:rPr>
              <a:t>voitures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particulières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organisation</a:t>
            </a:r>
            <a:r>
              <a:rPr lang="en-US" sz="1996" dirty="0">
                <a:solidFill>
                  <a:srgbClr val="000000"/>
                </a:solidFill>
                <a:latin typeface="Trebuchet MS" pitchFamily="18"/>
                <a:ea typeface="Microsoft YaHei" pitchFamily="2"/>
                <a:cs typeface="Arial" pitchFamily="2"/>
              </a:rPr>
              <a:t> de transport de </a:t>
            </a:r>
            <a:r>
              <a:rPr lang="en-US" sz="1996" dirty="0" err="1">
                <a:solidFill>
                  <a:srgbClr val="000000"/>
                </a:solidFill>
                <a:latin typeface="Trebuchet MS" pitchFamily="18"/>
                <a:ea typeface="Microsoft YaHei" pitchFamily="2"/>
                <a:cs typeface="Arial" pitchFamily="2"/>
              </a:rPr>
              <a:t>marchandises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logistique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du commerce et de la </a:t>
            </a:r>
            <a:r>
              <a:rPr lang="en-US" sz="1996" dirty="0" err="1">
                <a:solidFill>
                  <a:srgbClr val="000000"/>
                </a:solidFill>
                <a:latin typeface="Trebuchet MS" pitchFamily="18"/>
                <a:ea typeface="Microsoft YaHei" pitchFamily="2"/>
                <a:cs typeface="Arial" pitchFamily="2"/>
              </a:rPr>
              <a:t>vente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a:t>
            </a:r>
            <a:r>
              <a:rPr lang="en-US" sz="1996" dirty="0" err="1" smtClean="0">
                <a:solidFill>
                  <a:srgbClr val="000000"/>
                </a:solidFill>
                <a:latin typeface="Trebuchet MS" pitchFamily="18"/>
                <a:ea typeface="Microsoft YaHei" pitchFamily="2"/>
                <a:cs typeface="Arial" pitchFamily="2"/>
              </a:rPr>
              <a:t>l'accueil</a:t>
            </a:r>
            <a:endParaRPr lang="en-US" sz="1996" dirty="0" smtClean="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lvl="0" defTabSz="914400">
              <a:defRPr sz="1990" b="0" i="0" u="none" strike="noStrike" kern="0" cap="none" spc="0" baseline="0">
                <a:solidFill>
                  <a:srgbClr val="000000"/>
                </a:solidFill>
                <a:uFillTx/>
              </a:defRPr>
            </a:pPr>
            <a:r>
              <a:rPr lang="en-US" sz="2000" u="sng" dirty="0">
                <a:solidFill>
                  <a:srgbClr val="00B050"/>
                </a:solidFill>
                <a:latin typeface="Trebuchet MS" pitchFamily="18"/>
                <a:ea typeface="Microsoft YaHei" pitchFamily="2"/>
                <a:cs typeface="Arial" pitchFamily="2"/>
              </a:rPr>
              <a:t>PORTE OUVERTE 2026 : </a:t>
            </a:r>
          </a:p>
          <a:p>
            <a:pPr lvl="0" defTabSz="914400">
              <a:defRPr sz="1990" b="0" i="0" u="none" strike="noStrike" kern="0" cap="none" spc="0" baseline="0">
                <a:solidFill>
                  <a:srgbClr val="000000"/>
                </a:solidFill>
                <a:uFillTx/>
              </a:defRPr>
            </a:pPr>
            <a:r>
              <a:rPr lang="en-US" sz="2000" dirty="0">
                <a:solidFill>
                  <a:srgbClr val="00B050"/>
                </a:solidFill>
                <a:latin typeface="Trebuchet MS" pitchFamily="18"/>
                <a:ea typeface="Microsoft YaHei" pitchFamily="2"/>
                <a:cs typeface="Arial" pitchFamily="2"/>
              </a:rPr>
              <a:t>07/03/26 : 9h – 12h</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b="1" dirty="0">
              <a:solidFill>
                <a:srgbClr val="000000"/>
              </a:solidFill>
              <a:latin typeface="Trebuchet MS" pitchFamily="18"/>
              <a:ea typeface="Microsoft YaHei" pitchFamily="2"/>
              <a:cs typeface="Arial" pitchFamily="2"/>
            </a:endParaRPr>
          </a:p>
        </p:txBody>
      </p:sp>
      <p:sp>
        <p:nvSpPr>
          <p:cNvPr id="3" name="Titre 2"/>
          <p:cNvSpPr txBox="1">
            <a:spLocks noGrp="1"/>
          </p:cNvSpPr>
          <p:nvPr>
            <p:ph type="title" idx="4294967295"/>
          </p:nvPr>
        </p:nvSpPr>
        <p:spPr>
          <a:xfrm>
            <a:off x="1029408" y="457213"/>
            <a:ext cx="6307342" cy="1320382"/>
          </a:xfrm>
        </p:spPr>
        <p:txBody>
          <a:bodyPr/>
          <a:lstStyle/>
          <a:p>
            <a:pPr lvl="0"/>
            <a:r>
              <a:rPr lang="fr-FR" sz="2177" b="1" u="sng" dirty="0">
                <a:solidFill>
                  <a:schemeClr val="tx1"/>
                </a:solidFill>
              </a:rPr>
              <a:t>LYCEE FRANCOIS CEVERT - ECULLY</a:t>
            </a:r>
          </a:p>
        </p:txBody>
      </p:sp>
    </p:spTree>
    <p:extLst>
      <p:ext uri="{BB962C8B-B14F-4D97-AF65-F5344CB8AC3E}">
        <p14:creationId xmlns:p14="http://schemas.microsoft.com/office/powerpoint/2010/main" val="246070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066325" y="645664"/>
            <a:ext cx="6307342" cy="1320382"/>
          </a:xfrm>
        </p:spPr>
        <p:txBody>
          <a:bodyPr/>
          <a:lstStyle/>
          <a:p>
            <a:pPr lvl="0"/>
            <a:r>
              <a:rPr lang="fr-FR" sz="2177" b="1" u="sng" dirty="0">
                <a:solidFill>
                  <a:schemeClr val="tx1"/>
                </a:solidFill>
              </a:rPr>
              <a:t>LYCEE FRANCOIS RABELAIS - DARDILLY</a:t>
            </a:r>
          </a:p>
        </p:txBody>
      </p:sp>
      <p:sp>
        <p:nvSpPr>
          <p:cNvPr id="3" name="ZoneTexte 2"/>
          <p:cNvSpPr txBox="1"/>
          <p:nvPr/>
        </p:nvSpPr>
        <p:spPr>
          <a:xfrm>
            <a:off x="1955596" y="1995112"/>
            <a:ext cx="8255096" cy="3106479"/>
          </a:xfrm>
          <a:prstGeom prst="rect">
            <a:avLst/>
          </a:prstGeom>
          <a:noFill/>
          <a:ln cap="flat">
            <a:noFill/>
          </a:ln>
        </p:spPr>
        <p:txBody>
          <a:bodyPr vert="horz" wrap="none" lIns="81650" tIns="40820" rIns="81650" bIns="40820" anchor="t" anchorCtr="0" compatLnSpc="0">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Arial" pitchFamily="18"/>
                <a:ea typeface="Microsoft YaHei" pitchFamily="2"/>
                <a:cs typeface="Arial" pitchFamily="2"/>
              </a:rPr>
              <a:t>LYCEE FRANCOIS RABELAIS (Dardilly)</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CAP cuisine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boulanger pâtissier</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boucher charcutier traiteur</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cuisine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commercialisation et services en restauration</a:t>
            </a: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Nb : se référer au site internet pour les formations en apprentissage</a:t>
            </a:r>
          </a:p>
          <a:p>
            <a:pPr defTabSz="829544" hangingPunct="0">
              <a:defRPr sz="1990" b="0" i="0" u="none" strike="noStrike" kern="0" cap="none" spc="0" baseline="0">
                <a:solidFill>
                  <a:srgbClr val="000000"/>
                </a:solidFill>
                <a:uFillTx/>
              </a:defRPr>
            </a:pPr>
            <a:r>
              <a:rPr lang="fr-FR" sz="2000" b="1" u="sng" dirty="0">
                <a:solidFill>
                  <a:srgbClr val="000000"/>
                </a:solidFill>
                <a:latin typeface="Arial" pitchFamily="18"/>
                <a:ea typeface="Microsoft YaHei" pitchFamily="2"/>
                <a:cs typeface="Arial" pitchFamily="2"/>
              </a:rPr>
              <a:t/>
            </a:r>
            <a:br>
              <a:rPr lang="fr-FR" sz="2000" b="1" u="sng" dirty="0">
                <a:solidFill>
                  <a:srgbClr val="000000"/>
                </a:solidFill>
                <a:latin typeface="Arial" pitchFamily="18"/>
                <a:ea typeface="Microsoft YaHei" pitchFamily="2"/>
                <a:cs typeface="Arial" pitchFamily="2"/>
              </a:rPr>
            </a:br>
            <a:r>
              <a:rPr lang="fr-FR" sz="2000" b="1" u="sng" dirty="0">
                <a:solidFill>
                  <a:srgbClr val="00B050"/>
                </a:solidFill>
                <a:latin typeface="Trebuchet MS" panose="020B0603020202020204" pitchFamily="34" charset="0"/>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b="1" dirty="0">
                <a:solidFill>
                  <a:srgbClr val="00B050"/>
                </a:solidFill>
                <a:latin typeface="Trebuchet MS" panose="020B0603020202020204" pitchFamily="34" charset="0"/>
                <a:ea typeface="Microsoft YaHei" pitchFamily="2"/>
                <a:cs typeface="Arial" pitchFamily="2"/>
              </a:rPr>
              <a:t>30/01/26</a:t>
            </a:r>
          </a:p>
          <a:p>
            <a:pPr defTabSz="829544" hangingPunct="0">
              <a:defRPr sz="1990" b="0" i="0" u="none" strike="noStrike" kern="0" cap="none" spc="0" baseline="0">
                <a:solidFill>
                  <a:srgbClr val="000000"/>
                </a:solidFill>
                <a:uFillTx/>
              </a:defRPr>
            </a:pPr>
            <a:r>
              <a:rPr lang="fr-FR" sz="1996" b="1" dirty="0">
                <a:solidFill>
                  <a:srgbClr val="00B050"/>
                </a:solidFill>
                <a:latin typeface="Trebuchet MS" panose="020B0603020202020204" pitchFamily="34" charset="0"/>
                <a:ea typeface="Microsoft YaHei" pitchFamily="2"/>
                <a:cs typeface="Arial" pitchFamily="2"/>
              </a:rPr>
              <a:t>14/03/26 : 9h – 13h</a:t>
            </a:r>
          </a:p>
        </p:txBody>
      </p:sp>
      <p:sp>
        <p:nvSpPr>
          <p:cNvPr id="4" name="Forme libre 3"/>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STHR</a:t>
            </a:r>
          </a:p>
        </p:txBody>
      </p:sp>
    </p:spTree>
    <p:extLst>
      <p:ext uri="{BB962C8B-B14F-4D97-AF65-F5344CB8AC3E}">
        <p14:creationId xmlns:p14="http://schemas.microsoft.com/office/powerpoint/2010/main" val="2018975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289057" y="592375"/>
            <a:ext cx="6307342" cy="1320382"/>
          </a:xfrm>
        </p:spPr>
        <p:txBody>
          <a:bodyPr anchorCtr="0"/>
          <a:lstStyle/>
          <a:p>
            <a:pPr lvl="0" algn="l"/>
            <a:r>
              <a:rPr lang="fr-FR" sz="2177" b="1" u="sng" dirty="0">
                <a:solidFill>
                  <a:schemeClr val="tx1"/>
                </a:solidFill>
              </a:rPr>
              <a:t>LP </a:t>
            </a:r>
            <a:r>
              <a:rPr lang="fr-FR" sz="2177" b="1" u="sng" dirty="0" smtClean="0">
                <a:solidFill>
                  <a:schemeClr val="tx1"/>
                </a:solidFill>
              </a:rPr>
              <a:t>JEAN LURCAT - LYON 8</a:t>
            </a:r>
            <a:endParaRPr lang="fr-FR" sz="2177" b="1" u="sng" dirty="0">
              <a:solidFill>
                <a:schemeClr val="tx1"/>
              </a:solidFill>
            </a:endParaRPr>
          </a:p>
        </p:txBody>
      </p:sp>
      <p:sp>
        <p:nvSpPr>
          <p:cNvPr id="3" name="ZoneTexte 2"/>
          <p:cNvSpPr txBox="1"/>
          <p:nvPr/>
        </p:nvSpPr>
        <p:spPr>
          <a:xfrm>
            <a:off x="1833666" y="1252566"/>
            <a:ext cx="8363201" cy="4752800"/>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LP JEAN LURCAT (Lyon 8)</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accompagnant</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éducatif</a:t>
            </a:r>
            <a:r>
              <a:rPr lang="en-US" sz="1996" dirty="0">
                <a:solidFill>
                  <a:srgbClr val="000000"/>
                </a:solidFill>
                <a:latin typeface="Trebuchet MS" pitchFamily="18"/>
                <a:ea typeface="Microsoft YaHei" pitchFamily="2"/>
                <a:cs typeface="Arial" pitchFamily="2"/>
              </a:rPr>
              <a:t> petite </a:t>
            </a:r>
            <a:r>
              <a:rPr lang="en-US" sz="1996" dirty="0" err="1">
                <a:solidFill>
                  <a:srgbClr val="000000"/>
                </a:solidFill>
                <a:latin typeface="Trebuchet MS" pitchFamily="18"/>
                <a:ea typeface="Microsoft YaHei" pitchFamily="2"/>
                <a:cs typeface="Arial" pitchFamily="2"/>
              </a:rPr>
              <a:t>enfance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équipier</a:t>
            </a:r>
            <a:r>
              <a:rPr lang="en-US" sz="1996" dirty="0">
                <a:solidFill>
                  <a:srgbClr val="000000"/>
                </a:solidFill>
                <a:latin typeface="Trebuchet MS" pitchFamily="18"/>
                <a:ea typeface="Microsoft YaHei" pitchFamily="2"/>
                <a:cs typeface="Arial" pitchFamily="2"/>
              </a:rPr>
              <a:t> polyvalent du commerce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métiers de </a:t>
            </a:r>
            <a:r>
              <a:rPr lang="en-US" sz="1996" dirty="0" err="1">
                <a:solidFill>
                  <a:srgbClr val="000000"/>
                </a:solidFill>
                <a:latin typeface="Trebuchet MS" pitchFamily="18"/>
                <a:ea typeface="Microsoft YaHei" pitchFamily="2"/>
                <a:cs typeface="Arial" pitchFamily="2"/>
              </a:rPr>
              <a:t>l'entretien</a:t>
            </a:r>
            <a:r>
              <a:rPr lang="en-US" sz="1996" dirty="0">
                <a:solidFill>
                  <a:srgbClr val="000000"/>
                </a:solidFill>
                <a:latin typeface="Trebuchet MS" pitchFamily="18"/>
                <a:ea typeface="Microsoft YaHei" pitchFamily="2"/>
                <a:cs typeface="Arial" pitchFamily="2"/>
              </a:rPr>
              <a:t> des textiles option pressing  </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accompagnement</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soins</a:t>
            </a:r>
            <a:r>
              <a:rPr lang="en-US" sz="1996" dirty="0">
                <a:solidFill>
                  <a:srgbClr val="000000"/>
                </a:solidFill>
                <a:latin typeface="Trebuchet MS" pitchFamily="18"/>
                <a:ea typeface="Microsoft YaHei" pitchFamily="2"/>
                <a:cs typeface="Arial" pitchFamily="2"/>
              </a:rPr>
              <a:t> et serv. à la </a:t>
            </a:r>
            <a:r>
              <a:rPr lang="en-US" sz="1996" dirty="0" err="1">
                <a:solidFill>
                  <a:srgbClr val="000000"/>
                </a:solidFill>
                <a:latin typeface="Trebuchet MS" pitchFamily="18"/>
                <a:ea typeface="Microsoft YaHei" pitchFamily="2"/>
                <a:cs typeface="Arial" pitchFamily="2"/>
              </a:rPr>
              <a:t>personne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animation </a:t>
            </a:r>
            <a:r>
              <a:rPr lang="en-US" sz="1996" dirty="0" err="1">
                <a:solidFill>
                  <a:srgbClr val="000000"/>
                </a:solidFill>
                <a:latin typeface="Trebuchet MS" pitchFamily="18"/>
                <a:ea typeface="Microsoft YaHei" pitchFamily="2"/>
                <a:cs typeface="Arial" pitchFamily="2"/>
              </a:rPr>
              <a:t>enfance</a:t>
            </a:r>
            <a:r>
              <a:rPr lang="en-US" sz="1996" dirty="0">
                <a:solidFill>
                  <a:srgbClr val="000000"/>
                </a:solidFill>
                <a:latin typeface="Trebuchet MS" pitchFamily="18"/>
                <a:ea typeface="Microsoft YaHei" pitchFamily="2"/>
                <a:cs typeface="Arial" pitchFamily="2"/>
              </a:rPr>
              <a:t> et </a:t>
            </a:r>
            <a:r>
              <a:rPr lang="en-US" sz="1996" dirty="0" err="1">
                <a:solidFill>
                  <a:srgbClr val="000000"/>
                </a:solidFill>
                <a:latin typeface="Trebuchet MS" pitchFamily="18"/>
                <a:ea typeface="Microsoft YaHei" pitchFamily="2"/>
                <a:cs typeface="Arial" pitchFamily="2"/>
              </a:rPr>
              <a:t>personnes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âgées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a:t>
            </a:r>
            <a:r>
              <a:rPr lang="en-US" sz="1996" dirty="0" err="1">
                <a:solidFill>
                  <a:srgbClr val="000000"/>
                </a:solidFill>
                <a:latin typeface="Trebuchet MS" pitchFamily="18"/>
                <a:ea typeface="Microsoft YaHei" pitchFamily="2"/>
                <a:cs typeface="Arial" pitchFamily="2"/>
              </a:rPr>
              <a:t>l'accueil</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du commerce et de la </a:t>
            </a:r>
            <a:r>
              <a:rPr lang="en-US" sz="1996" dirty="0" err="1">
                <a:solidFill>
                  <a:srgbClr val="000000"/>
                </a:solidFill>
                <a:latin typeface="Trebuchet MS" pitchFamily="18"/>
                <a:ea typeface="Microsoft YaHei" pitchFamily="2"/>
                <a:cs typeface="Arial" pitchFamily="2"/>
              </a:rPr>
              <a:t>vente</a:t>
            </a:r>
            <a:r>
              <a:rPr lang="en-US" sz="1996" dirty="0">
                <a:solidFill>
                  <a:srgbClr val="000000"/>
                </a:solidFill>
                <a:latin typeface="Trebuchet MS" pitchFamily="18"/>
                <a:ea typeface="Microsoft YaHei" pitchFamily="2"/>
                <a:cs typeface="Arial" pitchFamily="2"/>
              </a:rPr>
              <a:t> option A et B</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a:t>
            </a:r>
            <a:r>
              <a:rPr lang="en-US" sz="1996" dirty="0" err="1">
                <a:solidFill>
                  <a:srgbClr val="000000"/>
                </a:solidFill>
                <a:latin typeface="Trebuchet MS" pitchFamily="18"/>
                <a:ea typeface="Microsoft YaHei" pitchFamily="2"/>
                <a:cs typeface="Arial" pitchFamily="2"/>
              </a:rPr>
              <a:t>l'entretien</a:t>
            </a:r>
            <a:r>
              <a:rPr lang="en-US" sz="1996" dirty="0">
                <a:solidFill>
                  <a:srgbClr val="000000"/>
                </a:solidFill>
                <a:latin typeface="Trebuchet MS" pitchFamily="18"/>
                <a:ea typeface="Microsoft YaHei" pitchFamily="2"/>
                <a:cs typeface="Arial" pitchFamily="2"/>
              </a:rPr>
              <a:t> des textiles option A et B</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 </a:t>
            </a:r>
          </a:p>
          <a:p>
            <a:pPr defTabSz="829544">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2026 : </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14/03/26 : 9 h- 12h</a:t>
            </a:r>
            <a:r>
              <a:rPr lang="en-US" sz="1633" b="1" dirty="0">
                <a:solidFill>
                  <a:srgbClr val="000000"/>
                </a:solidFill>
                <a:latin typeface="Trebuchet MS" pitchFamily="18"/>
                <a:ea typeface="Microsoft YaHei" pitchFamily="2"/>
                <a:cs typeface="Arial" pitchFamily="2"/>
              </a:rPr>
              <a:t/>
            </a:r>
            <a:br>
              <a:rPr lang="en-US" sz="1633" b="1" dirty="0">
                <a:solidFill>
                  <a:srgbClr val="000000"/>
                </a:solidFill>
                <a:latin typeface="Trebuchet MS" pitchFamily="18"/>
                <a:ea typeface="Microsoft YaHei" pitchFamily="2"/>
                <a:cs typeface="Arial" pitchFamily="2"/>
              </a:rPr>
            </a:br>
            <a:endParaRPr lang="en-US" sz="1633" b="1" dirty="0">
              <a:solidFill>
                <a:srgbClr val="000000"/>
              </a:solidFill>
              <a:latin typeface="Trebuchet MS" pitchFamily="18"/>
              <a:ea typeface="Microsoft YaHei" pitchFamily="2"/>
              <a:cs typeface="Arial" pitchFamily="2"/>
            </a:endParaRPr>
          </a:p>
        </p:txBody>
      </p:sp>
    </p:spTree>
    <p:extLst>
      <p:ext uri="{BB962C8B-B14F-4D97-AF65-F5344CB8AC3E}">
        <p14:creationId xmlns:p14="http://schemas.microsoft.com/office/powerpoint/2010/main" val="7848734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273712" y="726978"/>
            <a:ext cx="6447449" cy="1320382"/>
          </a:xfrm>
        </p:spPr>
        <p:txBody>
          <a:bodyPr anchorCtr="0"/>
          <a:lstStyle/>
          <a:p>
            <a:pPr lvl="0" algn="l"/>
            <a:r>
              <a:rPr lang="fr-FR" sz="2177" b="1" u="sng" dirty="0">
                <a:solidFill>
                  <a:schemeClr val="tx1"/>
                </a:solidFill>
              </a:rPr>
              <a:t>LP PREMIER FILM (Lyon 8)</a:t>
            </a:r>
          </a:p>
        </p:txBody>
      </p:sp>
      <p:sp>
        <p:nvSpPr>
          <p:cNvPr id="3" name="ZoneTexte 2"/>
          <p:cNvSpPr txBox="1"/>
          <p:nvPr/>
        </p:nvSpPr>
        <p:spPr>
          <a:xfrm>
            <a:off x="1978781" y="1224042"/>
            <a:ext cx="7320742" cy="4752144"/>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Arial" pitchFamily="18"/>
                <a:ea typeface="Microsoft YaHei" pitchFamily="2"/>
                <a:cs typeface="Arial" pitchFamily="2"/>
              </a:rPr>
              <a:t>LP PREMIER FILM (Lyon 8)</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CAP production et service en restauration</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CAP coiffure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CAP esthétique, cosmétique et parfumerie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coiffure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esthétique, cosmétique, parfumerie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artisanat et métiers d'art option communication visuelle ou marchandisage</a:t>
            </a: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u="sng" dirty="0">
                <a:solidFill>
                  <a:srgbClr val="00B050"/>
                </a:solidFill>
                <a:latin typeface="Arial" pitchFamily="18"/>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dirty="0">
                <a:solidFill>
                  <a:srgbClr val="00B050"/>
                </a:solidFill>
                <a:latin typeface="Arial" pitchFamily="18"/>
                <a:ea typeface="Microsoft YaHei" pitchFamily="2"/>
                <a:cs typeface="Arial" pitchFamily="2"/>
              </a:rPr>
              <a:t>14/03/26 : 9h – 12h</a:t>
            </a:r>
          </a:p>
        </p:txBody>
      </p:sp>
    </p:spTree>
    <p:extLst>
      <p:ext uri="{BB962C8B-B14F-4D97-AF65-F5344CB8AC3E}">
        <p14:creationId xmlns:p14="http://schemas.microsoft.com/office/powerpoint/2010/main" val="1675351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234523" y="767480"/>
            <a:ext cx="6447449" cy="1320382"/>
          </a:xfrm>
        </p:spPr>
        <p:txBody>
          <a:bodyPr anchorCtr="0"/>
          <a:lstStyle/>
          <a:p>
            <a:pPr lvl="0" algn="l"/>
            <a:r>
              <a:rPr lang="fr-FR" sz="2177" b="1" u="sng" dirty="0">
                <a:solidFill>
                  <a:schemeClr val="tx1"/>
                </a:solidFill>
              </a:rPr>
              <a:t>LP EMILE BEJUIT - BRON</a:t>
            </a:r>
          </a:p>
        </p:txBody>
      </p:sp>
      <p:sp>
        <p:nvSpPr>
          <p:cNvPr id="3" name="ZoneTexte 2"/>
          <p:cNvSpPr txBox="1"/>
          <p:nvPr/>
        </p:nvSpPr>
        <p:spPr>
          <a:xfrm>
            <a:off x="2046379" y="2087862"/>
            <a:ext cx="7772411" cy="3911842"/>
          </a:xfrm>
          <a:prstGeom prst="rect">
            <a:avLst/>
          </a:prstGeom>
          <a:noFill/>
          <a:ln cap="flat">
            <a:noFill/>
          </a:ln>
        </p:spPr>
        <p:txBody>
          <a:bodyPr vert="horz" wrap="none" lIns="81650" tIns="40820" rIns="81650" bIns="40820" anchor="t" anchorCtr="0" compatLnSpc="0">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Arial" pitchFamily="18"/>
                <a:ea typeface="Microsoft YaHei" pitchFamily="2"/>
                <a:cs typeface="Arial" pitchFamily="2"/>
              </a:rPr>
              <a:t>LP EMILE BEJUIT (Bron)</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itchFamily="34"/>
                <a:ea typeface="Microsoft YaHei" pitchFamily="2"/>
                <a:cs typeface="Arial" pitchFamily="2"/>
              </a:rPr>
              <a:t>CAP conducteur livreur de marchandises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itchFamily="34"/>
                <a:ea typeface="Microsoft YaHei" pitchFamily="2"/>
                <a:cs typeface="Arial" pitchFamily="2"/>
              </a:rPr>
              <a:t>CAP maintenance des véhicules option voitures particulières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itchFamily="34"/>
                <a:ea typeface="Microsoft YaHei" pitchFamily="2"/>
                <a:cs typeface="Arial" pitchFamily="2"/>
              </a:rPr>
              <a:t>CAP peintre automobile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itchFamily="34"/>
                <a:ea typeface="Microsoft YaHei" pitchFamily="2"/>
                <a:cs typeface="Arial" pitchFamily="2"/>
              </a:rPr>
              <a:t>CAP carrossier automobile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itchFamily="34"/>
                <a:ea typeface="Microsoft YaHei" pitchFamily="2"/>
                <a:cs typeface="Arial" pitchFamily="2"/>
              </a:rPr>
              <a:t>BAC PRO conducteur transport routier</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itchFamily="34"/>
                <a:ea typeface="Microsoft YaHei" pitchFamily="2"/>
                <a:cs typeface="Arial" pitchFamily="2"/>
              </a:rPr>
              <a:t>BAC PRO maintenance des véhicules option voiture particulières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itchFamily="34"/>
                <a:ea typeface="Microsoft YaHei" pitchFamily="2"/>
                <a:cs typeface="Arial" pitchFamily="2"/>
              </a:rPr>
              <a:t>BAC PRO maintenance des véhicules option transport routier</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itchFamily="34"/>
                <a:ea typeface="Microsoft YaHei" pitchFamily="2"/>
                <a:cs typeface="Arial" pitchFamily="2"/>
              </a:rPr>
              <a:t>BAC PRO carrossier peintre automobile</a:t>
            </a:r>
          </a:p>
          <a:p>
            <a:pPr defTabSz="829544" hangingPunct="0">
              <a:defRPr sz="1990" b="0" i="0" u="none" strike="noStrike" kern="0" cap="none" spc="0" baseline="0">
                <a:solidFill>
                  <a:srgbClr val="000000"/>
                </a:solidFill>
                <a:uFillTx/>
              </a:defRPr>
            </a:pPr>
            <a:endParaRPr lang="fr-FR" sz="1996" dirty="0">
              <a:solidFill>
                <a:srgbClr val="000000"/>
              </a:solidFill>
              <a:latin typeface="Trebuchet MS" pitchFamily="34"/>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u="sng" dirty="0">
                <a:solidFill>
                  <a:srgbClr val="00B050"/>
                </a:solidFill>
                <a:latin typeface="Trebuchet MS" pitchFamily="34"/>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dirty="0">
                <a:solidFill>
                  <a:srgbClr val="00B050"/>
                </a:solidFill>
                <a:latin typeface="Trebuchet MS" pitchFamily="34"/>
                <a:ea typeface="Microsoft YaHei" pitchFamily="2"/>
                <a:cs typeface="Arial" pitchFamily="2"/>
              </a:rPr>
              <a:t>07/03/26 : 9h – 12h</a:t>
            </a:r>
          </a:p>
        </p:txBody>
      </p:sp>
    </p:spTree>
    <p:extLst>
      <p:ext uri="{BB962C8B-B14F-4D97-AF65-F5344CB8AC3E}">
        <p14:creationId xmlns:p14="http://schemas.microsoft.com/office/powerpoint/2010/main" val="754122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962486" y="422442"/>
            <a:ext cx="7863527" cy="1320382"/>
          </a:xfrm>
        </p:spPr>
        <p:txBody>
          <a:bodyPr anchorCtr="0"/>
          <a:lstStyle/>
          <a:p>
            <a:pPr lvl="0" algn="l"/>
            <a:r>
              <a:rPr lang="fr-FR" sz="2177" b="1" u="sng" dirty="0">
                <a:solidFill>
                  <a:schemeClr val="tx1"/>
                </a:solidFill>
              </a:rPr>
              <a:t>LP TONY GARNIER - BRON</a:t>
            </a:r>
          </a:p>
        </p:txBody>
      </p:sp>
      <p:sp>
        <p:nvSpPr>
          <p:cNvPr id="3" name="ZoneTexte 2"/>
          <p:cNvSpPr txBox="1"/>
          <p:nvPr/>
        </p:nvSpPr>
        <p:spPr>
          <a:xfrm>
            <a:off x="1955264" y="1082633"/>
            <a:ext cx="8386063" cy="6069915"/>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LP TONY GARNIER (</a:t>
            </a:r>
            <a:r>
              <a:rPr lang="en-US" sz="1996" b="1" dirty="0" err="1">
                <a:solidFill>
                  <a:srgbClr val="FF3333"/>
                </a:solidFill>
                <a:latin typeface="Trebuchet MS" pitchFamily="18"/>
                <a:ea typeface="Microsoft YaHei" pitchFamily="2"/>
                <a:cs typeface="Arial" pitchFamily="2"/>
              </a:rPr>
              <a:t>Bron</a:t>
            </a:r>
            <a:r>
              <a:rPr lang="en-US" sz="1996" b="1" dirty="0">
                <a:solidFill>
                  <a:srgbClr val="FF3333"/>
                </a:solidFill>
                <a:latin typeface="Trebuchet MS" pitchFamily="18"/>
                <a:ea typeface="Microsoft YaHei" pitchFamily="2"/>
                <a:cs typeface="Arial" pitchFamily="2"/>
              </a:rPr>
              <a:t>). </a:t>
            </a:r>
            <a:r>
              <a:rPr lang="en-US" sz="1996" b="1" dirty="0" err="1">
                <a:solidFill>
                  <a:srgbClr val="7030A0"/>
                </a:solidFill>
                <a:latin typeface="Trebuchet MS" pitchFamily="18"/>
                <a:ea typeface="Microsoft YaHei" pitchFamily="2"/>
                <a:cs typeface="Arial" pitchFamily="2"/>
              </a:rPr>
              <a:t>Devant</a:t>
            </a:r>
            <a:r>
              <a:rPr lang="en-US" sz="1996" b="1" dirty="0">
                <a:solidFill>
                  <a:srgbClr val="7030A0"/>
                </a:solidFill>
                <a:latin typeface="Trebuchet MS" pitchFamily="18"/>
                <a:ea typeface="Microsoft YaHei" pitchFamily="2"/>
                <a:cs typeface="Arial" pitchFamily="2"/>
              </a:rPr>
              <a:t> le </a:t>
            </a:r>
            <a:r>
              <a:rPr lang="en-US" sz="1996" b="1" dirty="0" err="1">
                <a:solidFill>
                  <a:srgbClr val="7030A0"/>
                </a:solidFill>
                <a:latin typeface="Trebuchet MS" pitchFamily="18"/>
                <a:ea typeface="Microsoft YaHei" pitchFamily="2"/>
                <a:cs typeface="Arial" pitchFamily="2"/>
              </a:rPr>
              <a:t>métro</a:t>
            </a:r>
            <a:r>
              <a:rPr lang="en-US" sz="1996" b="1" dirty="0">
                <a:solidFill>
                  <a:srgbClr val="7030A0"/>
                </a:solidFill>
                <a:latin typeface="Trebuchet MS" pitchFamily="18"/>
                <a:ea typeface="Microsoft YaHei" pitchFamily="2"/>
                <a:cs typeface="Arial" pitchFamily="2"/>
              </a:rPr>
              <a:t> </a:t>
            </a:r>
            <a:r>
              <a:rPr lang="en-US" sz="1996" b="1" dirty="0" err="1">
                <a:solidFill>
                  <a:srgbClr val="7030A0"/>
                </a:solidFill>
                <a:latin typeface="Trebuchet MS" pitchFamily="18"/>
                <a:ea typeface="Microsoft YaHei" pitchFamily="2"/>
                <a:cs typeface="Arial" pitchFamily="2"/>
              </a:rPr>
              <a:t>Mermoz</a:t>
            </a:r>
            <a:r>
              <a:rPr lang="en-US" sz="1996" b="1" dirty="0">
                <a:solidFill>
                  <a:srgbClr val="7030A0"/>
                </a:solidFill>
                <a:latin typeface="Trebuchet MS" pitchFamily="18"/>
                <a:ea typeface="Microsoft YaHei" pitchFamily="2"/>
                <a:cs typeface="Arial" pitchFamily="2"/>
              </a:rPr>
              <a:t> </a:t>
            </a:r>
            <a:r>
              <a:rPr lang="en-US" sz="1996" b="1" dirty="0" err="1">
                <a:solidFill>
                  <a:srgbClr val="7030A0"/>
                </a:solidFill>
                <a:latin typeface="Trebuchet MS" pitchFamily="18"/>
                <a:ea typeface="Microsoft YaHei" pitchFamily="2"/>
                <a:cs typeface="Arial" pitchFamily="2"/>
              </a:rPr>
              <a:t>Pinel</a:t>
            </a:r>
            <a:endParaRPr lang="en-US" sz="1996" b="1" dirty="0">
              <a:solidFill>
                <a:srgbClr val="7030A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carreleur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mosaiste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électricien</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maçon</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menuisier</a:t>
            </a:r>
            <a:r>
              <a:rPr lang="en-US" sz="1996" dirty="0">
                <a:solidFill>
                  <a:srgbClr val="000000"/>
                </a:solidFill>
                <a:latin typeface="Trebuchet MS" pitchFamily="18"/>
                <a:ea typeface="Microsoft YaHei" pitchFamily="2"/>
                <a:cs typeface="Arial" pitchFamily="2"/>
              </a:rPr>
              <a:t> fabricant</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métiers du </a:t>
            </a:r>
            <a:r>
              <a:rPr lang="en-US" sz="1996" dirty="0" err="1">
                <a:solidFill>
                  <a:srgbClr val="000000"/>
                </a:solidFill>
                <a:latin typeface="Trebuchet MS" pitchFamily="18"/>
                <a:ea typeface="Microsoft YaHei" pitchFamily="2"/>
                <a:cs typeface="Arial" pitchFamily="2"/>
              </a:rPr>
              <a:t>plâtre</a:t>
            </a:r>
            <a:r>
              <a:rPr lang="en-US" sz="1996" dirty="0">
                <a:solidFill>
                  <a:srgbClr val="000000"/>
                </a:solidFill>
                <a:latin typeface="Trebuchet MS" pitchFamily="18"/>
                <a:ea typeface="Microsoft YaHei" pitchFamily="2"/>
                <a:cs typeface="Arial" pitchFamily="2"/>
              </a:rPr>
              <a:t> et de </a:t>
            </a:r>
            <a:r>
              <a:rPr lang="en-US" sz="1996" dirty="0" err="1">
                <a:solidFill>
                  <a:srgbClr val="000000"/>
                </a:solidFill>
                <a:latin typeface="Trebuchet MS" pitchFamily="18"/>
                <a:ea typeface="Microsoft YaHei" pitchFamily="2"/>
                <a:cs typeface="Arial" pitchFamily="2"/>
              </a:rPr>
              <a:t>l'isolation</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monteur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installation sanitaire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peintre</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applicateur</a:t>
            </a:r>
            <a:r>
              <a:rPr lang="en-US" sz="1996" dirty="0">
                <a:solidFill>
                  <a:srgbClr val="000000"/>
                </a:solidFill>
                <a:latin typeface="Trebuchet MS" pitchFamily="18"/>
                <a:ea typeface="Microsoft YaHei" pitchFamily="2"/>
                <a:cs typeface="Arial" pitchFamily="2"/>
              </a:rPr>
              <a:t> de </a:t>
            </a:r>
            <a:r>
              <a:rPr lang="en-US" sz="1996" dirty="0" err="1">
                <a:solidFill>
                  <a:srgbClr val="000000"/>
                </a:solidFill>
                <a:latin typeface="Trebuchet MS" pitchFamily="18"/>
                <a:ea typeface="Microsoft YaHei" pitchFamily="2"/>
                <a:cs typeface="Arial" pitchFamily="2"/>
              </a:rPr>
              <a:t>revêtement</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aménagement</a:t>
            </a:r>
            <a:r>
              <a:rPr lang="en-US" sz="1996" dirty="0">
                <a:solidFill>
                  <a:srgbClr val="000000"/>
                </a:solidFill>
                <a:latin typeface="Trebuchet MS" pitchFamily="18"/>
                <a:ea typeface="Microsoft YaHei" pitchFamily="2"/>
                <a:cs typeface="Arial" pitchFamily="2"/>
              </a:rPr>
              <a:t> et </a:t>
            </a:r>
            <a:r>
              <a:rPr lang="en-US" sz="1996" dirty="0" err="1">
                <a:solidFill>
                  <a:srgbClr val="000000"/>
                </a:solidFill>
                <a:latin typeface="Trebuchet MS" pitchFamily="18"/>
                <a:ea typeface="Microsoft YaHei" pitchFamily="2"/>
                <a:cs typeface="Arial" pitchFamily="2"/>
              </a:rPr>
              <a:t>finition</a:t>
            </a:r>
            <a:r>
              <a:rPr lang="en-US" sz="1996" dirty="0">
                <a:solidFill>
                  <a:srgbClr val="000000"/>
                </a:solidFill>
                <a:latin typeface="Trebuchet MS" pitchFamily="18"/>
                <a:ea typeface="Microsoft YaHei" pitchFamily="2"/>
                <a:cs typeface="Arial" pitchFamily="2"/>
              </a:rPr>
              <a:t> du </a:t>
            </a:r>
            <a:r>
              <a:rPr lang="en-US" sz="1996" dirty="0" err="1">
                <a:solidFill>
                  <a:srgbClr val="000000"/>
                </a:solidFill>
                <a:latin typeface="Trebuchet MS" pitchFamily="18"/>
                <a:ea typeface="Microsoft YaHei" pitchFamily="2"/>
                <a:cs typeface="Arial" pitchFamily="2"/>
              </a:rPr>
              <a:t>bâtiment</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inst</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chauff</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climatisation</a:t>
            </a:r>
            <a:r>
              <a:rPr lang="en-US" sz="1996" dirty="0">
                <a:solidFill>
                  <a:srgbClr val="000000"/>
                </a:solidFill>
                <a:latin typeface="Trebuchet MS" pitchFamily="18"/>
                <a:ea typeface="Microsoft YaHei" pitchFamily="2"/>
                <a:cs typeface="Arial" pitchFamily="2"/>
              </a:rPr>
              <a:t> et </a:t>
            </a:r>
            <a:r>
              <a:rPr lang="en-US" sz="1996" dirty="0" err="1">
                <a:solidFill>
                  <a:srgbClr val="000000"/>
                </a:solidFill>
                <a:latin typeface="Trebuchet MS" pitchFamily="18"/>
                <a:ea typeface="Microsoft YaHei" pitchFamily="2"/>
                <a:cs typeface="Arial" pitchFamily="2"/>
              </a:rPr>
              <a:t>énergies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renouv</a:t>
            </a:r>
            <a:r>
              <a:rPr lang="en-US" sz="1996" dirty="0">
                <a:solidFill>
                  <a:srgbClr val="000000"/>
                </a:solidFill>
                <a:latin typeface="Trebuchet MS" pitchFamily="18"/>
                <a:ea typeface="Microsoft YaHei" pitchFamily="2"/>
                <a:cs typeface="Arial" pitchFamily="2"/>
              </a:rPr>
              <a:t>.</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cybersécurité</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informatique</a:t>
            </a:r>
            <a:r>
              <a:rPr lang="en-US" sz="1996" dirty="0">
                <a:solidFill>
                  <a:srgbClr val="000000"/>
                </a:solidFill>
                <a:latin typeface="Trebuchet MS" pitchFamily="18"/>
                <a:ea typeface="Microsoft YaHei" pitchFamily="2"/>
                <a:cs typeface="Arial" pitchFamily="2"/>
              </a:rPr>
              <a:t> et </a:t>
            </a:r>
            <a:r>
              <a:rPr lang="en-US" sz="1996" dirty="0" err="1">
                <a:solidFill>
                  <a:srgbClr val="000000"/>
                </a:solidFill>
                <a:latin typeface="Trebuchet MS" pitchFamily="18"/>
                <a:ea typeface="Microsoft YaHei" pitchFamily="2"/>
                <a:cs typeface="Arial" pitchFamily="2"/>
              </a:rPr>
              <a:t>réseaux</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électronique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technicien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d'étude</a:t>
            </a:r>
            <a:r>
              <a:rPr lang="en-US" sz="1996" dirty="0">
                <a:solidFill>
                  <a:srgbClr val="000000"/>
                </a:solidFill>
                <a:latin typeface="Trebuchet MS" pitchFamily="18"/>
                <a:ea typeface="Microsoft YaHei" pitchFamily="2"/>
                <a:cs typeface="Arial" pitchFamily="2"/>
              </a:rPr>
              <a:t> du </a:t>
            </a:r>
            <a:r>
              <a:rPr lang="en-US" sz="1996" dirty="0" err="1">
                <a:solidFill>
                  <a:srgbClr val="000000"/>
                </a:solidFill>
                <a:latin typeface="Trebuchet MS" pitchFamily="18"/>
                <a:ea typeface="Microsoft YaHei" pitchFamily="2"/>
                <a:cs typeface="Arial" pitchFamily="2"/>
              </a:rPr>
              <a:t>bâtiment</a:t>
            </a:r>
            <a:r>
              <a:rPr lang="en-US" sz="1996" dirty="0">
                <a:solidFill>
                  <a:srgbClr val="000000"/>
                </a:solidFill>
                <a:latin typeface="Trebuchet MS" pitchFamily="18"/>
                <a:ea typeface="Microsoft YaHei" pitchFamily="2"/>
                <a:cs typeface="Arial" pitchFamily="2"/>
              </a:rPr>
              <a:t> option A et B</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technicien</a:t>
            </a:r>
            <a:r>
              <a:rPr lang="en-US" sz="1996" dirty="0">
                <a:solidFill>
                  <a:srgbClr val="000000"/>
                </a:solidFill>
                <a:latin typeface="Trebuchet MS" pitchFamily="18"/>
                <a:ea typeface="Microsoft YaHei" pitchFamily="2"/>
                <a:cs typeface="Arial" pitchFamily="2"/>
              </a:rPr>
              <a:t> du </a:t>
            </a:r>
            <a:r>
              <a:rPr lang="en-US" sz="1996" dirty="0" err="1">
                <a:solidFill>
                  <a:srgbClr val="000000"/>
                </a:solidFill>
                <a:latin typeface="Trebuchet MS" pitchFamily="18"/>
                <a:ea typeface="Microsoft YaHei" pitchFamily="2"/>
                <a:cs typeface="Arial" pitchFamily="2"/>
              </a:rPr>
              <a:t>bâtiment</a:t>
            </a:r>
            <a:r>
              <a:rPr lang="en-US" sz="1996" dirty="0">
                <a:solidFill>
                  <a:srgbClr val="000000"/>
                </a:solidFill>
                <a:latin typeface="Trebuchet MS" pitchFamily="18"/>
                <a:ea typeface="Microsoft YaHei" pitchFamily="2"/>
                <a:cs typeface="Arial" pitchFamily="2"/>
              </a:rPr>
              <a:t> : org et </a:t>
            </a:r>
            <a:r>
              <a:rPr lang="en-US" sz="1996" dirty="0" err="1">
                <a:solidFill>
                  <a:srgbClr val="000000"/>
                </a:solidFill>
                <a:latin typeface="Trebuchet MS" pitchFamily="18"/>
                <a:ea typeface="Microsoft YaHei" pitchFamily="2"/>
                <a:cs typeface="Arial" pitchFamily="2"/>
              </a:rPr>
              <a:t>réal</a:t>
            </a:r>
            <a:r>
              <a:rPr lang="en-US" sz="1996" dirty="0">
                <a:solidFill>
                  <a:srgbClr val="000000"/>
                </a:solidFill>
                <a:latin typeface="Trebuchet MS" pitchFamily="18"/>
                <a:ea typeface="Microsoft YaHei" pitchFamily="2"/>
                <a:cs typeface="Arial" pitchFamily="2"/>
              </a:rPr>
              <a:t> du </a:t>
            </a:r>
            <a:r>
              <a:rPr lang="en-US" sz="1996" dirty="0" err="1">
                <a:solidFill>
                  <a:srgbClr val="000000"/>
                </a:solidFill>
                <a:latin typeface="Trebuchet MS" pitchFamily="18"/>
                <a:ea typeface="Microsoft YaHei" pitchFamily="2"/>
                <a:cs typeface="Arial" pitchFamily="2"/>
              </a:rPr>
              <a:t>gros</a:t>
            </a:r>
            <a:r>
              <a:rPr lang="en-US" sz="1996" dirty="0">
                <a:solidFill>
                  <a:srgbClr val="000000"/>
                </a:solidFill>
                <a:latin typeface="Trebuchet MS" pitchFamily="18"/>
                <a:ea typeface="Microsoft YaHei" pitchFamily="2"/>
                <a:cs typeface="Arial" pitchFamily="2"/>
              </a:rPr>
              <a:t> oeuvre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technicien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géomètre</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topographe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travaux</a:t>
            </a:r>
            <a:r>
              <a:rPr lang="en-US" sz="1996" dirty="0">
                <a:solidFill>
                  <a:srgbClr val="000000"/>
                </a:solidFill>
                <a:latin typeface="Trebuchet MS" pitchFamily="18"/>
                <a:ea typeface="Microsoft YaHei" pitchFamily="2"/>
                <a:cs typeface="Arial" pitchFamily="2"/>
              </a:rPr>
              <a:t> publics</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2026 : </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14/03/26 : 9h – 13h</a:t>
            </a:r>
          </a:p>
        </p:txBody>
      </p:sp>
    </p:spTree>
    <p:extLst>
      <p:ext uri="{BB962C8B-B14F-4D97-AF65-F5344CB8AC3E}">
        <p14:creationId xmlns:p14="http://schemas.microsoft.com/office/powerpoint/2010/main" val="3001255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077768" y="779229"/>
            <a:ext cx="6447449" cy="1320382"/>
          </a:xfrm>
        </p:spPr>
        <p:txBody>
          <a:bodyPr anchorCtr="0"/>
          <a:lstStyle/>
          <a:p>
            <a:pPr lvl="0" algn="l"/>
            <a:r>
              <a:rPr lang="fr-FR" sz="2177" b="1" u="sng" dirty="0">
                <a:solidFill>
                  <a:schemeClr val="tx1"/>
                </a:solidFill>
              </a:rPr>
              <a:t>LP LOUIS LABE - LYON 7</a:t>
            </a:r>
          </a:p>
        </p:txBody>
      </p:sp>
      <p:sp>
        <p:nvSpPr>
          <p:cNvPr id="3" name="ZoneTexte 2"/>
          <p:cNvSpPr txBox="1"/>
          <p:nvPr/>
        </p:nvSpPr>
        <p:spPr>
          <a:xfrm>
            <a:off x="2129332" y="1929794"/>
            <a:ext cx="8081360" cy="2807982"/>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Trebuchet MS" panose="020B0603020202020204" pitchFamily="34" charset="0"/>
                <a:ea typeface="Microsoft YaHei" pitchFamily="2"/>
                <a:cs typeface="Arial" pitchFamily="2"/>
              </a:rPr>
              <a:t>LP LOUISE LABE (Lyon 7).</a:t>
            </a:r>
            <a:r>
              <a:rPr lang="fr-FR" sz="1996" b="1" dirty="0">
                <a:solidFill>
                  <a:srgbClr val="00CC33"/>
                </a:solidFill>
                <a:latin typeface="Trebuchet MS" panose="020B0603020202020204" pitchFamily="34" charset="0"/>
                <a:ea typeface="Microsoft YaHei" pitchFamily="2"/>
                <a:cs typeface="Arial" pitchFamily="2"/>
              </a:rPr>
              <a:t> </a:t>
            </a:r>
            <a:r>
              <a:rPr lang="fr-FR" sz="1996" b="1" dirty="0">
                <a:solidFill>
                  <a:srgbClr val="7030A0"/>
                </a:solidFill>
                <a:latin typeface="Trebuchet MS" panose="020B0603020202020204" pitchFamily="34" charset="0"/>
                <a:ea typeface="Microsoft YaHei" pitchFamily="2"/>
                <a:cs typeface="Arial" pitchFamily="2"/>
              </a:rPr>
              <a:t>ligne métro B Jean Jaurès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a:t>
            </a:r>
            <a:r>
              <a:rPr lang="fr-FR" sz="1996" dirty="0" err="1">
                <a:solidFill>
                  <a:srgbClr val="000000"/>
                </a:solidFill>
                <a:latin typeface="Trebuchet MS" panose="020B0603020202020204" pitchFamily="34" charset="0"/>
                <a:ea typeface="Microsoft YaHei" pitchFamily="2"/>
                <a:cs typeface="Arial" pitchFamily="2"/>
              </a:rPr>
              <a:t>assist</a:t>
            </a:r>
            <a:r>
              <a:rPr lang="fr-FR" sz="1996" dirty="0">
                <a:solidFill>
                  <a:srgbClr val="000000"/>
                </a:solidFill>
                <a:latin typeface="Trebuchet MS" panose="020B0603020202020204" pitchFamily="34" charset="0"/>
                <a:ea typeface="Microsoft YaHei" pitchFamily="2"/>
                <a:cs typeface="Arial" pitchFamily="2"/>
              </a:rPr>
              <a:t> à la gestion des </a:t>
            </a:r>
            <a:r>
              <a:rPr lang="fr-FR" sz="1996" dirty="0" err="1">
                <a:solidFill>
                  <a:srgbClr val="000000"/>
                </a:solidFill>
                <a:latin typeface="Trebuchet MS" panose="020B0603020202020204" pitchFamily="34" charset="0"/>
                <a:ea typeface="Microsoft YaHei" pitchFamily="2"/>
                <a:cs typeface="Arial" pitchFamily="2"/>
              </a:rPr>
              <a:t>org</a:t>
            </a:r>
            <a:r>
              <a:rPr lang="fr-FR" sz="1996" dirty="0">
                <a:solidFill>
                  <a:srgbClr val="000000"/>
                </a:solidFill>
                <a:latin typeface="Trebuchet MS" panose="020B0603020202020204" pitchFamily="34" charset="0"/>
                <a:ea typeface="Microsoft YaHei" pitchFamily="2"/>
                <a:cs typeface="Arial" pitchFamily="2"/>
              </a:rPr>
              <a:t> et de leurs activités</a:t>
            </a:r>
            <a:br>
              <a:rPr lang="fr-FR" sz="1996" dirty="0">
                <a:solidFill>
                  <a:srgbClr val="000000"/>
                </a:solidFill>
                <a:latin typeface="Trebuchet MS" panose="020B0603020202020204" pitchFamily="34" charset="0"/>
                <a:ea typeface="Microsoft YaHei" pitchFamily="2"/>
                <a:cs typeface="Arial" pitchFamily="2"/>
              </a:rPr>
            </a:br>
            <a:r>
              <a:rPr lang="fr-FR" sz="1996" dirty="0">
                <a:solidFill>
                  <a:srgbClr val="000000"/>
                </a:solidFill>
                <a:latin typeface="Trebuchet MS" panose="020B0603020202020204" pitchFamily="34" charset="0"/>
                <a:ea typeface="Microsoft YaHei" pitchFamily="2"/>
                <a:cs typeface="Arial" pitchFamily="2"/>
              </a:rPr>
              <a:t>BAC PRO métiers de l'accueil</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de la couture et de la confection</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du commerce et de la vente option A et B</a:t>
            </a:r>
          </a:p>
          <a:p>
            <a:pPr defTabSz="829544" hangingPunct="0">
              <a:defRPr sz="1990" b="0" i="0" u="none" strike="noStrike" kern="0" cap="none" spc="0" baseline="0">
                <a:solidFill>
                  <a:srgbClr val="000000"/>
                </a:solidFill>
                <a:uFillTx/>
              </a:defRPr>
            </a:pPr>
            <a:endParaRPr lang="fr-FR" sz="1996" dirty="0">
              <a:solidFill>
                <a:srgbClr val="00000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u="sng" dirty="0">
                <a:solidFill>
                  <a:srgbClr val="00B050"/>
                </a:solidFill>
                <a:latin typeface="Trebuchet MS" panose="020B0603020202020204" pitchFamily="34" charset="0"/>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dirty="0">
                <a:solidFill>
                  <a:srgbClr val="00B050"/>
                </a:solidFill>
                <a:latin typeface="Trebuchet MS" panose="020B0603020202020204" pitchFamily="34" charset="0"/>
                <a:ea typeface="Microsoft YaHei" pitchFamily="2"/>
                <a:cs typeface="Arial" pitchFamily="2"/>
              </a:rPr>
              <a:t>07/03/26 (matinée)</a:t>
            </a:r>
          </a:p>
        </p:txBody>
      </p:sp>
    </p:spTree>
    <p:extLst>
      <p:ext uri="{BB962C8B-B14F-4D97-AF65-F5344CB8AC3E}">
        <p14:creationId xmlns:p14="http://schemas.microsoft.com/office/powerpoint/2010/main" val="1639718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256403" y="642049"/>
            <a:ext cx="6447449" cy="1320382"/>
          </a:xfrm>
        </p:spPr>
        <p:txBody>
          <a:bodyPr anchorCtr="0"/>
          <a:lstStyle/>
          <a:p>
            <a:pPr lvl="0" algn="l"/>
            <a:r>
              <a:rPr lang="fr-FR" sz="2177" b="1" u="sng" dirty="0">
                <a:solidFill>
                  <a:schemeClr val="tx1"/>
                </a:solidFill>
              </a:rPr>
              <a:t>LP HECTOR GUIMARD- LYON 7</a:t>
            </a:r>
          </a:p>
        </p:txBody>
      </p:sp>
      <p:sp>
        <p:nvSpPr>
          <p:cNvPr id="3" name="ZoneTexte 2"/>
          <p:cNvSpPr txBox="1"/>
          <p:nvPr/>
        </p:nvSpPr>
        <p:spPr>
          <a:xfrm>
            <a:off x="1978782" y="1665583"/>
            <a:ext cx="8362545" cy="4454627"/>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Trebuchet MS" panose="020B0603020202020204" pitchFamily="34" charset="0"/>
                <a:ea typeface="Microsoft YaHei" pitchFamily="2"/>
                <a:cs typeface="Arial" pitchFamily="2"/>
              </a:rPr>
              <a:t>LP HECTOR GUIMARD (Lyon 7).</a:t>
            </a:r>
            <a:r>
              <a:rPr lang="fr-FR" sz="1996" b="1" dirty="0">
                <a:solidFill>
                  <a:srgbClr val="7030A0"/>
                </a:solidFill>
                <a:latin typeface="Trebuchet MS" panose="020B0603020202020204" pitchFamily="34" charset="0"/>
                <a:ea typeface="Microsoft YaHei" pitchFamily="2"/>
                <a:cs typeface="Arial" pitchFamily="2"/>
              </a:rPr>
              <a:t> Métro D Garibaldi ou sans souci. Manufacture des tabacs. Tram T4 Colbert ou T2 jet d'eau (5mn à pieds)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technicien outilleur (technicien en réalisation de produits mécaniques)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fonderie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modélisation et prototypage 3D (ex EDPI)</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plastique et composite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de l'électricité et de ses environnements connectés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technicien en prothèse dentaire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maintenance des systèmes de production connectés (en alternance avec la SNCF).</a:t>
            </a:r>
          </a:p>
          <a:p>
            <a:pPr algn="ctr" defTabSz="829544" hangingPunct="0">
              <a:defRPr sz="1990" b="0" i="0" u="none" strike="noStrike" kern="0" cap="none" spc="0" baseline="0">
                <a:solidFill>
                  <a:srgbClr val="000000"/>
                </a:solidFill>
                <a:uFillTx/>
              </a:defRPr>
            </a:pPr>
            <a:endParaRPr lang="fr-FR" sz="1996" b="1" dirty="0">
              <a:solidFill>
                <a:srgbClr val="000000"/>
              </a:solidFill>
              <a:latin typeface="Arial" pitchFamily="18"/>
              <a:ea typeface="Microsoft YaHei" pitchFamily="2"/>
              <a:cs typeface="Arial" pitchFamily="2"/>
            </a:endParaRPr>
          </a:p>
        </p:txBody>
      </p:sp>
    </p:spTree>
    <p:extLst>
      <p:ext uri="{BB962C8B-B14F-4D97-AF65-F5344CB8AC3E}">
        <p14:creationId xmlns:p14="http://schemas.microsoft.com/office/powerpoint/2010/main" val="1529528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521906" y="674726"/>
            <a:ext cx="6447449" cy="1320382"/>
          </a:xfrm>
        </p:spPr>
        <p:txBody>
          <a:bodyPr anchorCtr="0"/>
          <a:lstStyle/>
          <a:p>
            <a:pPr lvl="0" algn="l"/>
            <a:r>
              <a:rPr lang="fr-FR" sz="2177" b="1" u="sng" dirty="0">
                <a:solidFill>
                  <a:schemeClr val="tx1"/>
                </a:solidFill>
              </a:rPr>
              <a:t>LP FERNAND FOREST</a:t>
            </a:r>
          </a:p>
        </p:txBody>
      </p:sp>
      <p:sp>
        <p:nvSpPr>
          <p:cNvPr id="3" name="ZoneTexte 2"/>
          <p:cNvSpPr txBox="1"/>
          <p:nvPr/>
        </p:nvSpPr>
        <p:spPr>
          <a:xfrm>
            <a:off x="2086877" y="1555198"/>
            <a:ext cx="8292657" cy="4454627"/>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Trebuchet MS" panose="020B0603020202020204" pitchFamily="34" charset="0"/>
                <a:ea typeface="Microsoft YaHei" pitchFamily="2"/>
                <a:cs typeface="Arial" pitchFamily="2"/>
              </a:rPr>
              <a:t>LP FERNAND FOREST (Saint </a:t>
            </a:r>
            <a:r>
              <a:rPr lang="fr-FR" sz="1996" b="1" dirty="0" err="1">
                <a:solidFill>
                  <a:srgbClr val="FF3333"/>
                </a:solidFill>
                <a:latin typeface="Trebuchet MS" panose="020B0603020202020204" pitchFamily="34" charset="0"/>
                <a:ea typeface="Microsoft YaHei" pitchFamily="2"/>
                <a:cs typeface="Arial" pitchFamily="2"/>
              </a:rPr>
              <a:t>Priest</a:t>
            </a:r>
            <a:r>
              <a:rPr lang="fr-FR" sz="1996" b="1" dirty="0">
                <a:solidFill>
                  <a:srgbClr val="FF3333"/>
                </a:solidFill>
                <a:latin typeface="Trebuchet MS" panose="020B0603020202020204" pitchFamily="34" charset="0"/>
                <a:ea typeface="Microsoft YaHei" pitchFamily="2"/>
                <a:cs typeface="Arial" pitchFamily="2"/>
              </a:rPr>
              <a:t>). </a:t>
            </a:r>
            <a:r>
              <a:rPr lang="fr-FR" sz="1996" b="1" dirty="0">
                <a:solidFill>
                  <a:srgbClr val="7030A0"/>
                </a:solidFill>
                <a:latin typeface="Trebuchet MS" panose="020B0603020202020204" pitchFamily="34" charset="0"/>
                <a:ea typeface="Microsoft YaHei" pitchFamily="2"/>
                <a:cs typeface="Arial" pitchFamily="2"/>
              </a:rPr>
              <a:t>Tramway T2 arrêt Jules Ferry (15mn de marche) / Bus C25 arrêt plaine de </a:t>
            </a:r>
            <a:r>
              <a:rPr lang="fr-FR" sz="1996" b="1" dirty="0" err="1">
                <a:solidFill>
                  <a:srgbClr val="7030A0"/>
                </a:solidFill>
                <a:latin typeface="Trebuchet MS" panose="020B0603020202020204" pitchFamily="34" charset="0"/>
                <a:ea typeface="Microsoft YaHei" pitchFamily="2"/>
                <a:cs typeface="Arial" pitchFamily="2"/>
              </a:rPr>
              <a:t>Saythe</a:t>
            </a:r>
            <a:r>
              <a:rPr lang="fr-FR" sz="1996" b="1" dirty="0">
                <a:solidFill>
                  <a:srgbClr val="7030A0"/>
                </a:solidFill>
                <a:latin typeface="Trebuchet MS" panose="020B0603020202020204" pitchFamily="34" charset="0"/>
                <a:ea typeface="Microsoft YaHei" pitchFamily="2"/>
                <a:cs typeface="Arial" pitchFamily="2"/>
              </a:rPr>
              <a:t>.</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agent de sécurité</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métallier</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réalisation en chaudronnerie ou soudage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de la sécurité</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assistance à la gestion des </a:t>
            </a:r>
            <a:r>
              <a:rPr lang="fr-FR" sz="1996" dirty="0" err="1">
                <a:solidFill>
                  <a:srgbClr val="000000"/>
                </a:solidFill>
                <a:latin typeface="Trebuchet MS" panose="020B0603020202020204" pitchFamily="34" charset="0"/>
                <a:ea typeface="Microsoft YaHei" pitchFamily="2"/>
                <a:cs typeface="Arial" pitchFamily="2"/>
              </a:rPr>
              <a:t>org</a:t>
            </a:r>
            <a:r>
              <a:rPr lang="fr-FR" sz="1996" dirty="0">
                <a:solidFill>
                  <a:srgbClr val="000000"/>
                </a:solidFill>
                <a:latin typeface="Trebuchet MS" panose="020B0603020202020204" pitchFamily="34" charset="0"/>
                <a:ea typeface="Microsoft YaHei" pitchFamily="2"/>
                <a:cs typeface="Arial" pitchFamily="2"/>
              </a:rPr>
              <a:t>. et de leurs activités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de l'électricité et de ses environnements connectés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technicien en chaud industrielle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technicien en réalisation de produits mécaniques</a:t>
            </a:r>
          </a:p>
          <a:p>
            <a:pPr defTabSz="829544" hangingPunct="0">
              <a:defRPr sz="1990" b="0" i="0" u="none" strike="noStrike" kern="0" cap="none" spc="0" baseline="0">
                <a:solidFill>
                  <a:srgbClr val="000000"/>
                </a:solidFill>
                <a:uFillTx/>
              </a:defRPr>
            </a:pPr>
            <a:endParaRPr lang="fr-FR" sz="1996" dirty="0">
              <a:solidFill>
                <a:srgbClr val="00B05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u="sng" dirty="0">
                <a:solidFill>
                  <a:srgbClr val="00B050"/>
                </a:solidFill>
                <a:latin typeface="Trebuchet MS" panose="020B0603020202020204" pitchFamily="34" charset="0"/>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dirty="0">
                <a:solidFill>
                  <a:srgbClr val="00B050"/>
                </a:solidFill>
                <a:latin typeface="Trebuchet MS" panose="020B0603020202020204" pitchFamily="34" charset="0"/>
                <a:ea typeface="Microsoft YaHei" pitchFamily="2"/>
                <a:cs typeface="Arial" pitchFamily="2"/>
              </a:rPr>
              <a:t>24/01/26 : 8h30 – 12h</a:t>
            </a:r>
          </a:p>
          <a:p>
            <a:pPr algn="ctr" defTabSz="829544" hangingPunct="0">
              <a:defRPr sz="1990" b="0" i="0" u="none" strike="noStrike" kern="0" cap="none" spc="0" baseline="0">
                <a:solidFill>
                  <a:srgbClr val="000000"/>
                </a:solidFill>
                <a:uFillTx/>
              </a:defRPr>
            </a:pPr>
            <a:endParaRPr lang="fr-FR" sz="1996" b="1" dirty="0">
              <a:solidFill>
                <a:srgbClr val="000000"/>
              </a:solidFill>
              <a:latin typeface="Arial" pitchFamily="18"/>
              <a:ea typeface="Microsoft YaHei" pitchFamily="2"/>
              <a:cs typeface="Arial" pitchFamily="2"/>
            </a:endParaRPr>
          </a:p>
        </p:txBody>
      </p:sp>
    </p:spTree>
    <p:extLst>
      <p:ext uri="{BB962C8B-B14F-4D97-AF65-F5344CB8AC3E}">
        <p14:creationId xmlns:p14="http://schemas.microsoft.com/office/powerpoint/2010/main" val="2934839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262931" y="830180"/>
            <a:ext cx="6307342" cy="1320382"/>
          </a:xfrm>
        </p:spPr>
        <p:txBody>
          <a:bodyPr anchorCtr="0"/>
          <a:lstStyle/>
          <a:p>
            <a:pPr lvl="0" algn="l"/>
            <a:r>
              <a:rPr lang="fr-FR" sz="2177" b="1" u="sng" dirty="0">
                <a:solidFill>
                  <a:schemeClr val="tx1"/>
                </a:solidFill>
              </a:rPr>
              <a:t>LP HELENE BOUCHER - VENISSIEUX</a:t>
            </a:r>
          </a:p>
        </p:txBody>
      </p:sp>
      <p:sp>
        <p:nvSpPr>
          <p:cNvPr id="3" name="ZoneTexte 2"/>
          <p:cNvSpPr txBox="1"/>
          <p:nvPr/>
        </p:nvSpPr>
        <p:spPr>
          <a:xfrm>
            <a:off x="2194982" y="1871986"/>
            <a:ext cx="8081028" cy="3528103"/>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dirty="0">
                <a:solidFill>
                  <a:srgbClr val="000000"/>
                </a:solidFill>
                <a:latin typeface="+mj-lt"/>
                <a:ea typeface="Microsoft YaHei" pitchFamily="2"/>
                <a:cs typeface="Arial" pitchFamily="2"/>
              </a:rPr>
              <a:t>CAP propreté et prévention des </a:t>
            </a:r>
            <a:r>
              <a:rPr lang="fr-FR" sz="1996" dirty="0" err="1">
                <a:solidFill>
                  <a:srgbClr val="000000"/>
                </a:solidFill>
                <a:latin typeface="+mj-lt"/>
                <a:ea typeface="Microsoft YaHei" pitchFamily="2"/>
                <a:cs typeface="Arial" pitchFamily="2"/>
              </a:rPr>
              <a:t>biocontaminations</a:t>
            </a:r>
            <a:r>
              <a:rPr lang="fr-FR" sz="1996" dirty="0">
                <a:solidFill>
                  <a:srgbClr val="000000"/>
                </a:solidFill>
                <a:latin typeface="+mj-lt"/>
                <a:ea typeface="Microsoft YaHei" pitchFamily="2"/>
                <a:cs typeface="Arial" pitchFamily="2"/>
              </a:rPr>
              <a:t/>
            </a:r>
            <a:br>
              <a:rPr lang="fr-FR" sz="1996" dirty="0">
                <a:solidFill>
                  <a:srgbClr val="000000"/>
                </a:solidFill>
                <a:latin typeface="+mj-lt"/>
                <a:ea typeface="Microsoft YaHei" pitchFamily="2"/>
                <a:cs typeface="Arial" pitchFamily="2"/>
              </a:rPr>
            </a:br>
            <a:r>
              <a:rPr lang="fr-FR" sz="1996" dirty="0">
                <a:solidFill>
                  <a:srgbClr val="000000"/>
                </a:solidFill>
                <a:latin typeface="+mj-lt"/>
                <a:ea typeface="Microsoft YaHei" pitchFamily="2"/>
                <a:cs typeface="Arial" pitchFamily="2"/>
              </a:rPr>
              <a:t>CAP </a:t>
            </a:r>
            <a:r>
              <a:rPr lang="fr-FR" sz="1996" dirty="0" err="1">
                <a:solidFill>
                  <a:srgbClr val="000000"/>
                </a:solidFill>
                <a:latin typeface="+mj-lt"/>
                <a:ea typeface="Microsoft YaHei" pitchFamily="2"/>
                <a:cs typeface="Arial" pitchFamily="2"/>
              </a:rPr>
              <a:t>commerc</a:t>
            </a:r>
            <a:r>
              <a:rPr lang="fr-FR" sz="1996" dirty="0">
                <a:solidFill>
                  <a:srgbClr val="000000"/>
                </a:solidFill>
                <a:latin typeface="+mj-lt"/>
                <a:ea typeface="Microsoft YaHei" pitchFamily="2"/>
                <a:cs typeface="Arial" pitchFamily="2"/>
              </a:rPr>
              <a:t> et </a:t>
            </a:r>
            <a:r>
              <a:rPr lang="fr-FR" sz="1996" dirty="0" err="1">
                <a:solidFill>
                  <a:srgbClr val="000000"/>
                </a:solidFill>
                <a:latin typeface="+mj-lt"/>
                <a:ea typeface="Microsoft YaHei" pitchFamily="2"/>
                <a:cs typeface="Arial" pitchFamily="2"/>
              </a:rPr>
              <a:t>serv</a:t>
            </a:r>
            <a:r>
              <a:rPr lang="fr-FR" sz="1996" dirty="0">
                <a:solidFill>
                  <a:srgbClr val="000000"/>
                </a:solidFill>
                <a:latin typeface="+mj-lt"/>
                <a:ea typeface="Microsoft YaHei" pitchFamily="2"/>
                <a:cs typeface="Arial" pitchFamily="2"/>
              </a:rPr>
              <a:t> en hôtel café restaurant</a:t>
            </a:r>
          </a:p>
          <a:p>
            <a:pPr defTabSz="829544" hangingPunct="0">
              <a:defRPr sz="1990" b="0" i="0" u="none" strike="noStrike" kern="0" cap="none" spc="0" baseline="0">
                <a:solidFill>
                  <a:srgbClr val="000000"/>
                </a:solidFill>
                <a:uFillTx/>
              </a:defRPr>
            </a:pPr>
            <a:r>
              <a:rPr lang="fr-FR" sz="1996" dirty="0">
                <a:solidFill>
                  <a:srgbClr val="000000"/>
                </a:solidFill>
                <a:latin typeface="+mj-lt"/>
                <a:ea typeface="Microsoft YaHei" pitchFamily="2"/>
                <a:cs typeface="Arial" pitchFamily="2"/>
              </a:rPr>
              <a:t>CAP cuisine</a:t>
            </a:r>
          </a:p>
          <a:p>
            <a:pPr defTabSz="829544" hangingPunct="0">
              <a:defRPr sz="1990" b="0" i="0" u="none" strike="noStrike" kern="0" cap="none" spc="0" baseline="0">
                <a:solidFill>
                  <a:srgbClr val="000000"/>
                </a:solidFill>
                <a:uFillTx/>
              </a:defRPr>
            </a:pPr>
            <a:r>
              <a:rPr lang="fr-FR" sz="1996" dirty="0">
                <a:solidFill>
                  <a:srgbClr val="000000"/>
                </a:solidFill>
                <a:latin typeface="+mj-lt"/>
                <a:ea typeface="Microsoft YaHei" pitchFamily="2"/>
                <a:cs typeface="Arial" pitchFamily="2"/>
              </a:rPr>
              <a:t>CAP équipier polyvalent du commerce</a:t>
            </a:r>
          </a:p>
          <a:p>
            <a:pPr defTabSz="829544" hangingPunct="0">
              <a:defRPr sz="1990" b="0" i="0" u="none" strike="noStrike" kern="0" cap="none" spc="0" baseline="0">
                <a:solidFill>
                  <a:srgbClr val="000000"/>
                </a:solidFill>
                <a:uFillTx/>
              </a:defRPr>
            </a:pPr>
            <a:r>
              <a:rPr lang="fr-FR" sz="1996" dirty="0">
                <a:solidFill>
                  <a:srgbClr val="000000"/>
                </a:solidFill>
                <a:latin typeface="+mj-lt"/>
                <a:ea typeface="Microsoft YaHei" pitchFamily="2"/>
                <a:cs typeface="Arial" pitchFamily="2"/>
              </a:rPr>
              <a:t>CAP propreté de l'environnement urbain collecte et recyclage</a:t>
            </a:r>
          </a:p>
          <a:p>
            <a:pPr defTabSz="829544" hangingPunct="0">
              <a:defRPr sz="1990" b="0" i="0" u="none" strike="noStrike" kern="0" cap="none" spc="0" baseline="0">
                <a:solidFill>
                  <a:srgbClr val="000000"/>
                </a:solidFill>
                <a:uFillTx/>
              </a:defRPr>
            </a:pPr>
            <a:r>
              <a:rPr lang="fr-FR" sz="1996" dirty="0">
                <a:solidFill>
                  <a:srgbClr val="000000"/>
                </a:solidFill>
                <a:latin typeface="+mj-lt"/>
                <a:ea typeface="Microsoft YaHei" pitchFamily="2"/>
                <a:cs typeface="Arial" pitchFamily="2"/>
              </a:rPr>
              <a:t>BAC PRO cuisine</a:t>
            </a:r>
          </a:p>
          <a:p>
            <a:pPr defTabSz="829544" hangingPunct="0">
              <a:defRPr sz="1990" b="0" i="0" u="none" strike="noStrike" kern="0" cap="none" spc="0" baseline="0">
                <a:solidFill>
                  <a:srgbClr val="000000"/>
                </a:solidFill>
                <a:uFillTx/>
              </a:defRPr>
            </a:pPr>
            <a:r>
              <a:rPr lang="fr-FR" sz="1996" dirty="0">
                <a:solidFill>
                  <a:srgbClr val="000000"/>
                </a:solidFill>
                <a:latin typeface="+mj-lt"/>
                <a:ea typeface="Microsoft YaHei" pitchFamily="2"/>
                <a:cs typeface="Arial" pitchFamily="2"/>
              </a:rPr>
              <a:t>BAC PRO commercialisation et service en restauration</a:t>
            </a:r>
          </a:p>
          <a:p>
            <a:pPr defTabSz="829544" hangingPunct="0">
              <a:defRPr sz="1990" b="0" i="0" u="none" strike="noStrike" kern="0" cap="none" spc="0" baseline="0">
                <a:solidFill>
                  <a:srgbClr val="000000"/>
                </a:solidFill>
                <a:uFillTx/>
              </a:defRPr>
            </a:pPr>
            <a:r>
              <a:rPr lang="fr-FR" sz="1996" dirty="0">
                <a:solidFill>
                  <a:srgbClr val="000000"/>
                </a:solidFill>
                <a:latin typeface="+mj-lt"/>
                <a:ea typeface="Microsoft YaHei" pitchFamily="2"/>
                <a:cs typeface="Arial" pitchFamily="2"/>
              </a:rPr>
              <a:t>BAC PRO hygiène propreté et stérilisation</a:t>
            </a:r>
          </a:p>
        </p:txBody>
      </p:sp>
      <p:sp>
        <p:nvSpPr>
          <p:cNvPr id="4" name="ZoneTexte 3"/>
          <p:cNvSpPr txBox="1"/>
          <p:nvPr/>
        </p:nvSpPr>
        <p:spPr>
          <a:xfrm>
            <a:off x="2194981" y="1629333"/>
            <a:ext cx="5207082" cy="1042458"/>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a:solidFill>
                  <a:srgbClr val="FF3333"/>
                </a:solidFill>
                <a:latin typeface="Arial" pitchFamily="18"/>
                <a:ea typeface="Microsoft YaHei" pitchFamily="2"/>
                <a:cs typeface="Arial" pitchFamily="2"/>
              </a:rPr>
              <a:t>LP HELENE BOUCHER (Vénissieux)</a:t>
            </a:r>
          </a:p>
        </p:txBody>
      </p:sp>
    </p:spTree>
    <p:extLst>
      <p:ext uri="{BB962C8B-B14F-4D97-AF65-F5344CB8AC3E}">
        <p14:creationId xmlns:p14="http://schemas.microsoft.com/office/powerpoint/2010/main" val="781380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709423" y="2251627"/>
            <a:ext cx="6094262" cy="2369388"/>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4501" b="1">
                <a:solidFill>
                  <a:srgbClr val="000000"/>
                </a:solidFill>
                <a:latin typeface="Constantia" pitchFamily="18"/>
              </a:rPr>
              <a:t>S’orienter en 2</a:t>
            </a:r>
            <a:r>
              <a:rPr lang="fr-FR" sz="4501" b="1" baseline="30000">
                <a:solidFill>
                  <a:srgbClr val="000000"/>
                </a:solidFill>
                <a:latin typeface="Constantia" pitchFamily="18"/>
              </a:rPr>
              <a:t>nde</a:t>
            </a:r>
            <a:r>
              <a:rPr lang="fr-FR" sz="4501" b="1">
                <a:solidFill>
                  <a:srgbClr val="000000"/>
                </a:solidFill>
                <a:latin typeface="Constantia" pitchFamily="18"/>
              </a:rPr>
              <a:t> Générale et Technologique</a:t>
            </a:r>
          </a:p>
          <a:p>
            <a:pPr defTabSz="829544">
              <a:defRPr sz="1800" b="0" i="0" u="none" strike="noStrike" kern="0" cap="none" spc="0" baseline="0">
                <a:solidFill>
                  <a:srgbClr val="000000"/>
                </a:solidFill>
                <a:uFillTx/>
              </a:defRPr>
            </a:pPr>
            <a:endParaRPr lang="fr-FR" sz="1350">
              <a:solidFill>
                <a:srgbClr val="000000"/>
              </a:solidFill>
              <a:latin typeface="Constantia" pitchFamily="18"/>
            </a:endParaRPr>
          </a:p>
        </p:txBody>
      </p:sp>
    </p:spTree>
    <p:extLst>
      <p:ext uri="{BB962C8B-B14F-4D97-AF65-F5344CB8AC3E}">
        <p14:creationId xmlns:p14="http://schemas.microsoft.com/office/powerpoint/2010/main" val="275181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469311" y="2067774"/>
            <a:ext cx="8586260" cy="4934707"/>
          </a:xfrm>
        </p:spPr>
        <p:txBody>
          <a:bodyPr anchorCtr="0"/>
          <a:lstStyle/>
          <a:p>
            <a:pPr lvl="0" algn="l"/>
            <a:r>
              <a:rPr lang="fr-FR" sz="1996" b="1" dirty="0">
                <a:solidFill>
                  <a:srgbClr val="FF3333"/>
                </a:solidFill>
              </a:rPr>
              <a:t>LP MARC SEGUIN</a:t>
            </a:r>
            <a:r>
              <a:rPr lang="fr-FR" sz="1996" b="1" dirty="0">
                <a:solidFill>
                  <a:srgbClr val="00CC33"/>
                </a:solidFill>
              </a:rPr>
              <a:t> </a:t>
            </a:r>
            <a:r>
              <a:rPr lang="fr-FR" sz="1996" b="1" dirty="0">
                <a:solidFill>
                  <a:srgbClr val="7030A0"/>
                </a:solidFill>
              </a:rPr>
              <a:t>proche métro </a:t>
            </a:r>
            <a:r>
              <a:rPr lang="fr-FR" sz="1996" b="1" dirty="0" err="1">
                <a:solidFill>
                  <a:srgbClr val="7030A0"/>
                </a:solidFill>
              </a:rPr>
              <a:t>Parilly</a:t>
            </a:r>
            <a:r>
              <a:rPr lang="fr-FR" b="1" dirty="0"/>
              <a:t/>
            </a:r>
            <a:br>
              <a:rPr lang="fr-FR" b="1" dirty="0"/>
            </a:br>
            <a:r>
              <a:rPr lang="fr-FR" sz="2177" dirty="0">
                <a:solidFill>
                  <a:schemeClr val="tx1"/>
                </a:solidFill>
              </a:rPr>
              <a:t>CAP conducteur d'</a:t>
            </a:r>
            <a:r>
              <a:rPr lang="fr-FR" sz="2177" dirty="0" err="1">
                <a:solidFill>
                  <a:schemeClr val="tx1"/>
                </a:solidFill>
              </a:rPr>
              <a:t>inst</a:t>
            </a:r>
            <a:r>
              <a:rPr lang="fr-FR" sz="2177" dirty="0">
                <a:solidFill>
                  <a:schemeClr val="tx1"/>
                </a:solidFill>
              </a:rPr>
              <a:t> de production</a:t>
            </a:r>
            <a:br>
              <a:rPr lang="fr-FR" sz="2177" dirty="0">
                <a:solidFill>
                  <a:schemeClr val="tx1"/>
                </a:solidFill>
              </a:rPr>
            </a:br>
            <a:r>
              <a:rPr lang="fr-FR" sz="2177" dirty="0">
                <a:solidFill>
                  <a:schemeClr val="tx1"/>
                </a:solidFill>
              </a:rPr>
              <a:t>CAP électricien</a:t>
            </a:r>
            <a:br>
              <a:rPr lang="fr-FR" sz="2177" dirty="0">
                <a:solidFill>
                  <a:schemeClr val="tx1"/>
                </a:solidFill>
              </a:rPr>
            </a:br>
            <a:r>
              <a:rPr lang="fr-FR" sz="2177" dirty="0">
                <a:solidFill>
                  <a:schemeClr val="tx1"/>
                </a:solidFill>
              </a:rPr>
              <a:t>BAC PRO maintenance des systèmes de </a:t>
            </a:r>
            <a:r>
              <a:rPr lang="fr-FR" sz="2177" dirty="0" err="1">
                <a:solidFill>
                  <a:schemeClr val="tx1"/>
                </a:solidFill>
              </a:rPr>
              <a:t>produ</a:t>
            </a:r>
            <a:r>
              <a:rPr lang="fr-FR" sz="2177" dirty="0">
                <a:solidFill>
                  <a:schemeClr val="tx1"/>
                </a:solidFill>
              </a:rPr>
              <a:t>. Connectés</a:t>
            </a:r>
            <a:br>
              <a:rPr lang="fr-FR" sz="2177" dirty="0">
                <a:solidFill>
                  <a:schemeClr val="tx1"/>
                </a:solidFill>
              </a:rPr>
            </a:br>
            <a:r>
              <a:rPr lang="fr-FR" sz="2177" dirty="0">
                <a:solidFill>
                  <a:schemeClr val="tx1"/>
                </a:solidFill>
              </a:rPr>
              <a:t>BAC PRO métiers de l'électricité et de ses environnements connectés</a:t>
            </a:r>
            <a:br>
              <a:rPr lang="fr-FR" sz="2177" dirty="0">
                <a:solidFill>
                  <a:schemeClr val="tx1"/>
                </a:solidFill>
              </a:rPr>
            </a:br>
            <a:r>
              <a:rPr lang="fr-FR" sz="2177" dirty="0">
                <a:solidFill>
                  <a:schemeClr val="tx1"/>
                </a:solidFill>
              </a:rPr>
              <a:t>BAC PRO </a:t>
            </a:r>
            <a:r>
              <a:rPr lang="fr-FR" sz="2177" dirty="0" err="1">
                <a:solidFill>
                  <a:schemeClr val="tx1"/>
                </a:solidFill>
              </a:rPr>
              <a:t>cybersécurité</a:t>
            </a:r>
            <a:r>
              <a:rPr lang="fr-FR" sz="2177" dirty="0">
                <a:solidFill>
                  <a:schemeClr val="tx1"/>
                </a:solidFill>
              </a:rPr>
              <a:t>, informatique et réseaux, électronique</a:t>
            </a:r>
            <a:r>
              <a:rPr lang="fr-FR" b="1" dirty="0"/>
              <a:t/>
            </a:r>
            <a:br>
              <a:rPr lang="fr-FR" b="1" dirty="0"/>
            </a:br>
            <a:r>
              <a:rPr lang="fr-FR" b="1" dirty="0"/>
              <a:t/>
            </a:r>
            <a:br>
              <a:rPr lang="fr-FR" b="1" dirty="0"/>
            </a:br>
            <a:r>
              <a:rPr lang="fr-FR" b="1" dirty="0"/>
              <a:t/>
            </a:r>
            <a:br>
              <a:rPr lang="fr-FR" b="1" dirty="0"/>
            </a:br>
            <a:endParaRPr lang="fr-FR" b="1" dirty="0"/>
          </a:p>
        </p:txBody>
      </p:sp>
      <p:sp>
        <p:nvSpPr>
          <p:cNvPr id="3" name="Titre 2"/>
          <p:cNvSpPr txBox="1">
            <a:spLocks noGrp="1"/>
          </p:cNvSpPr>
          <p:nvPr>
            <p:ph type="title" idx="4294967295"/>
          </p:nvPr>
        </p:nvSpPr>
        <p:spPr>
          <a:xfrm>
            <a:off x="1128061" y="747392"/>
            <a:ext cx="6307342" cy="1320382"/>
          </a:xfrm>
        </p:spPr>
        <p:txBody>
          <a:bodyPr anchorCtr="0"/>
          <a:lstStyle/>
          <a:p>
            <a:pPr lvl="0" algn="l"/>
            <a:r>
              <a:rPr lang="fr-FR" sz="2177" b="1" u="sng" dirty="0">
                <a:solidFill>
                  <a:schemeClr val="tx1"/>
                </a:solidFill>
              </a:rPr>
              <a:t>LP MARC SEGUIN – VENISSIEUX</a:t>
            </a:r>
            <a:br>
              <a:rPr lang="fr-FR" sz="2177" b="1" u="sng" dirty="0">
                <a:solidFill>
                  <a:schemeClr val="tx1"/>
                </a:solidFill>
              </a:rPr>
            </a:br>
            <a:r>
              <a:rPr lang="fr-FR" sz="2177" b="1" u="sng" dirty="0">
                <a:solidFill>
                  <a:schemeClr val="tx1"/>
                </a:solidFill>
              </a:rPr>
              <a:t>CITE SCOLAIRE SEMBAT-SEGUIN</a:t>
            </a:r>
            <a:br>
              <a:rPr lang="fr-FR" sz="2177" b="1" u="sng" dirty="0">
                <a:solidFill>
                  <a:schemeClr val="tx1"/>
                </a:solidFill>
              </a:rPr>
            </a:br>
            <a:endParaRPr lang="fr-FR" sz="2177" b="1" u="sng" dirty="0">
              <a:solidFill>
                <a:schemeClr val="tx1"/>
              </a:solidFill>
            </a:endParaRPr>
          </a:p>
        </p:txBody>
      </p:sp>
      <p:sp>
        <p:nvSpPr>
          <p:cNvPr id="4" name="Forme libre 3"/>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STI2D</a:t>
            </a:r>
          </a:p>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STL</a:t>
            </a:r>
          </a:p>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STMG</a:t>
            </a:r>
          </a:p>
        </p:txBody>
      </p:sp>
    </p:spTree>
    <p:extLst>
      <p:ext uri="{BB962C8B-B14F-4D97-AF65-F5344CB8AC3E}">
        <p14:creationId xmlns:p14="http://schemas.microsoft.com/office/powerpoint/2010/main" val="827217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266535" y="608755"/>
            <a:ext cx="4824321" cy="695300"/>
          </a:xfrm>
          <a:prstGeom prst="rect">
            <a:avLst/>
          </a:prstGeom>
          <a:noFill/>
          <a:ln cap="flat">
            <a:noFill/>
          </a:ln>
        </p:spPr>
        <p:txBody>
          <a:bodyPr vert="horz" wrap="square" lIns="0" tIns="0" rIns="0" bIns="0" anchor="ctr" anchorCtr="0" compatLnSpc="1">
            <a:noAutofit/>
          </a:bodyPr>
          <a:lstStyle/>
          <a:p>
            <a:pPr defTabSz="829544" hangingPunct="0">
              <a:defRPr sz="2650" b="0" i="0" u="none" strike="noStrike" kern="0" cap="none" spc="0" baseline="0">
                <a:solidFill>
                  <a:srgbClr val="000000"/>
                </a:solidFill>
                <a:uFillTx/>
              </a:defRPr>
            </a:pPr>
            <a:r>
              <a:rPr lang="fr-FR" sz="2177" b="1" u="sng" dirty="0">
                <a:solidFill>
                  <a:srgbClr val="000000"/>
                </a:solidFill>
                <a:latin typeface="Arial" pitchFamily="18"/>
                <a:ea typeface="Microsoft YaHei" pitchFamily="2"/>
                <a:cs typeface="Arial" pitchFamily="2"/>
              </a:rPr>
              <a:t>LP JACQUES BREL - VENISSIEUX</a:t>
            </a:r>
          </a:p>
        </p:txBody>
      </p:sp>
      <p:sp>
        <p:nvSpPr>
          <p:cNvPr id="3" name="ZoneTexte 2"/>
          <p:cNvSpPr txBox="1"/>
          <p:nvPr/>
        </p:nvSpPr>
        <p:spPr>
          <a:xfrm>
            <a:off x="1931755" y="1051608"/>
            <a:ext cx="8123815" cy="3912498"/>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dirty="0">
                <a:solidFill>
                  <a:srgbClr val="FF3333"/>
                </a:solidFill>
                <a:ea typeface="Microsoft YaHei" pitchFamily="2"/>
                <a:cs typeface="Arial" pitchFamily="2"/>
              </a:rPr>
              <a:t>LP JACQUES BREL VENISSIEUX</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métiers du commerce et de la vente option A</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métiers du commerce et de la vente option B</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a:t>
            </a:r>
            <a:r>
              <a:rPr lang="fr-FR" sz="1996" dirty="0" err="1">
                <a:solidFill>
                  <a:srgbClr val="000000"/>
                </a:solidFill>
                <a:ea typeface="Microsoft YaHei" pitchFamily="2"/>
                <a:cs typeface="Arial" pitchFamily="2"/>
              </a:rPr>
              <a:t>accomp</a:t>
            </a:r>
            <a:r>
              <a:rPr lang="fr-FR" sz="1996" dirty="0">
                <a:solidFill>
                  <a:srgbClr val="000000"/>
                </a:solidFill>
                <a:ea typeface="Microsoft YaHei" pitchFamily="2"/>
                <a:cs typeface="Arial" pitchFamily="2"/>
              </a:rPr>
              <a:t>. Soins et services à la personne</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optique lunetterie</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a:t>
            </a:r>
            <a:r>
              <a:rPr lang="fr-FR" sz="1996" dirty="0" err="1">
                <a:solidFill>
                  <a:srgbClr val="000000"/>
                </a:solidFill>
                <a:ea typeface="Microsoft YaHei" pitchFamily="2"/>
                <a:cs typeface="Arial" pitchFamily="2"/>
              </a:rPr>
              <a:t>cybersécurité</a:t>
            </a:r>
            <a:r>
              <a:rPr lang="fr-FR" sz="1996" dirty="0">
                <a:solidFill>
                  <a:srgbClr val="000000"/>
                </a:solidFill>
                <a:ea typeface="Microsoft YaHei" pitchFamily="2"/>
                <a:cs typeface="Arial" pitchFamily="2"/>
              </a:rPr>
              <a:t>, informatique et réseaux, électronique</a:t>
            </a:r>
            <a:r>
              <a:rPr lang="fr-FR" sz="1996" b="1" dirty="0">
                <a:solidFill>
                  <a:srgbClr val="000000"/>
                </a:solidFill>
                <a:ea typeface="Microsoft YaHei" pitchFamily="2"/>
                <a:cs typeface="Arial" pitchFamily="2"/>
              </a:rPr>
              <a:t> (nouveauté 2025)</a:t>
            </a:r>
          </a:p>
          <a:p>
            <a:pPr defTabSz="829544" hangingPunct="0">
              <a:defRPr sz="1990" b="0" i="0" u="none" strike="noStrike" kern="0" cap="none" spc="0" baseline="0">
                <a:solidFill>
                  <a:srgbClr val="000000"/>
                </a:solidFill>
                <a:uFillTx/>
              </a:defRPr>
            </a:pPr>
            <a:endParaRPr lang="fr-FR" sz="1996" b="1" u="sng" dirty="0">
              <a:solidFill>
                <a:srgbClr val="000000"/>
              </a:solidFill>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u="sng" kern="0" dirty="0">
                <a:solidFill>
                  <a:srgbClr val="00B050"/>
                </a:solidFill>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kern="0" dirty="0">
                <a:solidFill>
                  <a:srgbClr val="00B050"/>
                </a:solidFill>
                <a:ea typeface="Microsoft YaHei" pitchFamily="2"/>
                <a:cs typeface="Arial" pitchFamily="2"/>
              </a:rPr>
              <a:t>28/02/26 : 9h – 12h</a:t>
            </a:r>
            <a:endParaRPr lang="fr-FR" sz="1996" dirty="0">
              <a:solidFill>
                <a:srgbClr val="00B050"/>
              </a:solidFill>
              <a:ea typeface="Microsoft YaHei" pitchFamily="2"/>
              <a:cs typeface="Arial" pitchFamily="2"/>
            </a:endParaRPr>
          </a:p>
        </p:txBody>
      </p:sp>
      <p:sp>
        <p:nvSpPr>
          <p:cNvPr id="4" name="Forme libre 3"/>
          <p:cNvSpPr/>
          <p:nvPr/>
        </p:nvSpPr>
        <p:spPr>
          <a:xfrm>
            <a:off x="7793966" y="493146"/>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ST2S</a:t>
            </a:r>
          </a:p>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STMG</a:t>
            </a:r>
          </a:p>
        </p:txBody>
      </p:sp>
    </p:spTree>
    <p:extLst>
      <p:ext uri="{BB962C8B-B14F-4D97-AF65-F5344CB8AC3E}">
        <p14:creationId xmlns:p14="http://schemas.microsoft.com/office/powerpoint/2010/main" val="2341751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362214" y="690722"/>
            <a:ext cx="6677369" cy="762899"/>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2177" b="1" u="sng" dirty="0">
                <a:solidFill>
                  <a:srgbClr val="000000"/>
                </a:solidFill>
                <a:latin typeface="Arial" pitchFamily="18"/>
                <a:ea typeface="Microsoft YaHei" pitchFamily="2"/>
                <a:cs typeface="Arial" pitchFamily="2"/>
              </a:rPr>
              <a:t>Lycée des métiers de l'énergie Edmond </a:t>
            </a:r>
            <a:r>
              <a:rPr lang="fr-FR" sz="2177" b="1" u="sng" dirty="0" err="1">
                <a:solidFill>
                  <a:srgbClr val="000000"/>
                </a:solidFill>
                <a:latin typeface="Arial" pitchFamily="18"/>
                <a:ea typeface="Microsoft YaHei" pitchFamily="2"/>
                <a:cs typeface="Arial" pitchFamily="2"/>
              </a:rPr>
              <a:t>Labbé</a:t>
            </a:r>
            <a:r>
              <a:rPr lang="fr-FR" sz="2177" b="1" u="sng" dirty="0">
                <a:solidFill>
                  <a:srgbClr val="000000"/>
                </a:solidFill>
                <a:latin typeface="Arial" pitchFamily="18"/>
                <a:ea typeface="Microsoft YaHei" pitchFamily="2"/>
                <a:cs typeface="Arial" pitchFamily="2"/>
              </a:rPr>
              <a:t> – Oullins (cité scolaire Parc Chabrières)</a:t>
            </a:r>
          </a:p>
        </p:txBody>
      </p:sp>
      <p:sp>
        <p:nvSpPr>
          <p:cNvPr id="3" name="ZoneTexte 2"/>
          <p:cNvSpPr txBox="1"/>
          <p:nvPr/>
        </p:nvSpPr>
        <p:spPr>
          <a:xfrm>
            <a:off x="2087209" y="1655786"/>
            <a:ext cx="7752486" cy="4800700"/>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dirty="0">
                <a:solidFill>
                  <a:srgbClr val="FF3333"/>
                </a:solidFill>
                <a:ea typeface="Microsoft YaHei" pitchFamily="2"/>
                <a:cs typeface="Arial" pitchFamily="2"/>
              </a:rPr>
              <a:t>LP EDMOND LABBE OULLINS.</a:t>
            </a:r>
            <a:r>
              <a:rPr lang="fr-FR" sz="1996" b="1" dirty="0">
                <a:solidFill>
                  <a:srgbClr val="00CC33"/>
                </a:solidFill>
                <a:ea typeface="Microsoft YaHei" pitchFamily="2"/>
                <a:cs typeface="Arial" pitchFamily="2"/>
              </a:rPr>
              <a:t> </a:t>
            </a:r>
            <a:r>
              <a:rPr lang="fr-FR" sz="1996" b="1" dirty="0">
                <a:solidFill>
                  <a:srgbClr val="7030A0"/>
                </a:solidFill>
                <a:ea typeface="Microsoft YaHei" pitchFamily="2"/>
                <a:cs typeface="Arial" pitchFamily="2"/>
              </a:rPr>
              <a:t>Ligne métro B jusque terminus. Après Gerland.  </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CAP Installateur en froid et conditionnement d'air</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a:t>
            </a:r>
            <a:r>
              <a:rPr lang="fr-FR" sz="1996" dirty="0" err="1">
                <a:solidFill>
                  <a:srgbClr val="000000"/>
                </a:solidFill>
                <a:ea typeface="Microsoft YaHei" pitchFamily="2"/>
                <a:cs typeface="Arial" pitchFamily="2"/>
              </a:rPr>
              <a:t>cybersécurité</a:t>
            </a:r>
            <a:r>
              <a:rPr lang="fr-FR" sz="1996" dirty="0">
                <a:solidFill>
                  <a:srgbClr val="000000"/>
                </a:solidFill>
                <a:ea typeface="Microsoft YaHei" pitchFamily="2"/>
                <a:cs typeface="Arial" pitchFamily="2"/>
              </a:rPr>
              <a:t>, informatique et réseaux, électroniques</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métiers de l'électricité et de ses environnements connectés</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installateur en chauffage, climatisation et énergies renouvelables</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Maintenance et efficacité énergétique</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Métiers du froid et des énergies renouvelables</a:t>
            </a:r>
          </a:p>
          <a:p>
            <a:pPr defTabSz="829544" hangingPunct="0">
              <a:defRPr sz="1990" b="0" i="0" u="none" strike="noStrike" kern="0" cap="none" spc="0" baseline="0">
                <a:solidFill>
                  <a:srgbClr val="000000"/>
                </a:solidFill>
                <a:uFillTx/>
              </a:defRPr>
            </a:pPr>
            <a:r>
              <a:rPr lang="fr-FR" sz="1996" dirty="0">
                <a:solidFill>
                  <a:srgbClr val="000000"/>
                </a:solidFill>
                <a:ea typeface="Microsoft YaHei" pitchFamily="2"/>
                <a:cs typeface="Arial" pitchFamily="2"/>
              </a:rPr>
              <a:t>BAC PRO Maintenance des systèmes de productions connectés </a:t>
            </a:r>
            <a:r>
              <a:rPr lang="fr-FR" sz="1996" b="1" dirty="0">
                <a:solidFill>
                  <a:srgbClr val="000000"/>
                </a:solidFill>
                <a:ea typeface="Microsoft YaHei" pitchFamily="2"/>
                <a:cs typeface="Arial" pitchFamily="2"/>
              </a:rPr>
              <a:t> </a:t>
            </a:r>
          </a:p>
          <a:p>
            <a:pPr defTabSz="829544" hangingPunct="0">
              <a:defRPr sz="1990" b="0" i="0" u="none" strike="noStrike" kern="0" cap="none" spc="0" baseline="0">
                <a:solidFill>
                  <a:srgbClr val="000000"/>
                </a:solidFill>
                <a:uFillTx/>
              </a:defRPr>
            </a:pPr>
            <a:endParaRPr lang="fr-FR" sz="1996" b="1" dirty="0">
              <a:solidFill>
                <a:srgbClr val="000000"/>
              </a:solidFill>
              <a:ea typeface="Microsoft YaHei" pitchFamily="2"/>
              <a:cs typeface="Arial" pitchFamily="2"/>
            </a:endParaRPr>
          </a:p>
          <a:p>
            <a:pPr lvl="0" hangingPunct="0">
              <a:defRPr sz="1990" b="0" i="0" u="none" strike="noStrike" kern="0" cap="none" spc="0" baseline="0">
                <a:solidFill>
                  <a:srgbClr val="000000"/>
                </a:solidFill>
                <a:uFillTx/>
              </a:defRPr>
            </a:pPr>
            <a:r>
              <a:rPr lang="fr-FR" sz="1996" u="sng" dirty="0">
                <a:solidFill>
                  <a:srgbClr val="00B050"/>
                </a:solidFill>
                <a:ea typeface="Microsoft YaHei" pitchFamily="2"/>
                <a:cs typeface="Arial" pitchFamily="2"/>
              </a:rPr>
              <a:t>PORTE OUVERTE 2026 : </a:t>
            </a:r>
          </a:p>
          <a:p>
            <a:pPr lvl="0" hangingPunct="0">
              <a:defRPr sz="1990" b="0" i="0" u="none" strike="noStrike" kern="0" cap="none" spc="0" baseline="0">
                <a:solidFill>
                  <a:srgbClr val="000000"/>
                </a:solidFill>
                <a:uFillTx/>
              </a:defRPr>
            </a:pPr>
            <a:r>
              <a:rPr lang="fr-FR" sz="1996" dirty="0">
                <a:solidFill>
                  <a:srgbClr val="00B050"/>
                </a:solidFill>
                <a:ea typeface="Microsoft YaHei" pitchFamily="2"/>
                <a:cs typeface="Arial" pitchFamily="2"/>
              </a:rPr>
              <a:t>10/01/26 : 9h – 12h</a:t>
            </a:r>
          </a:p>
          <a:p>
            <a:pPr defTabSz="829544" hangingPunct="0">
              <a:defRPr sz="1990" b="0" i="0" u="none" strike="noStrike" kern="0" cap="none" spc="0" baseline="0">
                <a:solidFill>
                  <a:srgbClr val="000000"/>
                </a:solidFill>
                <a:uFillTx/>
              </a:defRPr>
            </a:pPr>
            <a:endParaRPr lang="fr-FR" sz="1996" b="1" dirty="0">
              <a:solidFill>
                <a:srgbClr val="000000"/>
              </a:solidFill>
              <a:latin typeface="Arial" pitchFamily="18"/>
              <a:ea typeface="Microsoft YaHei" pitchFamily="2"/>
              <a:cs typeface="Arial" pitchFamily="2"/>
            </a:endParaRPr>
          </a:p>
        </p:txBody>
      </p:sp>
      <p:sp>
        <p:nvSpPr>
          <p:cNvPr id="4" name="Forme libre 3"/>
          <p:cNvSpPr/>
          <p:nvPr/>
        </p:nvSpPr>
        <p:spPr>
          <a:xfrm>
            <a:off x="8705789" y="513710"/>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STI2D</a:t>
            </a:r>
          </a:p>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STMG</a:t>
            </a:r>
          </a:p>
        </p:txBody>
      </p:sp>
    </p:spTree>
    <p:extLst>
      <p:ext uri="{BB962C8B-B14F-4D97-AF65-F5344CB8AC3E}">
        <p14:creationId xmlns:p14="http://schemas.microsoft.com/office/powerpoint/2010/main" val="182685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228318" y="920320"/>
            <a:ext cx="6677369" cy="762899"/>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2177" b="1" u="sng" dirty="0">
                <a:solidFill>
                  <a:srgbClr val="000000"/>
                </a:solidFill>
                <a:latin typeface="Arial" pitchFamily="18"/>
                <a:ea typeface="Microsoft YaHei" pitchFamily="2"/>
                <a:cs typeface="Arial" pitchFamily="2"/>
              </a:rPr>
              <a:t>LYCEE JOSEPH MARIE JACQUARD – OULLINS</a:t>
            </a:r>
          </a:p>
        </p:txBody>
      </p:sp>
      <p:sp>
        <p:nvSpPr>
          <p:cNvPr id="3" name="ZoneTexte 2"/>
          <p:cNvSpPr txBox="1"/>
          <p:nvPr/>
        </p:nvSpPr>
        <p:spPr>
          <a:xfrm>
            <a:off x="2065981" y="2076431"/>
            <a:ext cx="7752486" cy="3912498"/>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Arial" pitchFamily="18"/>
                <a:ea typeface="Microsoft YaHei" pitchFamily="2"/>
                <a:cs typeface="Arial" pitchFamily="2"/>
              </a:rPr>
              <a:t>LYCEE JOSEPH MARIE JACQUARD OULLINS.</a:t>
            </a:r>
            <a:r>
              <a:rPr lang="fr-FR" sz="1996" b="1" dirty="0">
                <a:solidFill>
                  <a:srgbClr val="7030A0"/>
                </a:solidFill>
                <a:latin typeface="Arial" pitchFamily="18"/>
                <a:ea typeface="Microsoft YaHei" pitchFamily="2"/>
                <a:cs typeface="Arial" pitchFamily="2"/>
              </a:rPr>
              <a:t> Ligne métro D saxe </a:t>
            </a:r>
            <a:r>
              <a:rPr lang="fr-FR" sz="1996" b="1" dirty="0" err="1">
                <a:solidFill>
                  <a:srgbClr val="7030A0"/>
                </a:solidFill>
                <a:latin typeface="Arial" pitchFamily="18"/>
                <a:ea typeface="Microsoft YaHei" pitchFamily="2"/>
                <a:cs typeface="Arial" pitchFamily="2"/>
              </a:rPr>
              <a:t>gambetta</a:t>
            </a:r>
            <a:r>
              <a:rPr lang="fr-FR" sz="1996" b="1" dirty="0">
                <a:solidFill>
                  <a:srgbClr val="7030A0"/>
                </a:solidFill>
                <a:latin typeface="Arial" pitchFamily="18"/>
                <a:ea typeface="Microsoft YaHei" pitchFamily="2"/>
                <a:cs typeface="Arial" pitchFamily="2"/>
              </a:rPr>
              <a:t> puis métro B terminus.</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CAP production et service en restauration</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CAP agent accompagnant grand âge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métiers du commerce et de la vente option A et B</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accompagnement, soins et services à la personne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animation enfance et personnages âgées</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métiers de la couture et de la confection</a:t>
            </a: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Nb : formation aide-soignant / mention complémentaire aide à domicile</a:t>
            </a:r>
          </a:p>
        </p:txBody>
      </p:sp>
    </p:spTree>
    <p:extLst>
      <p:ext uri="{BB962C8B-B14F-4D97-AF65-F5344CB8AC3E}">
        <p14:creationId xmlns:p14="http://schemas.microsoft.com/office/powerpoint/2010/main" val="2513344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116597" y="796905"/>
            <a:ext cx="6677369" cy="762899"/>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2177" b="1" u="sng" dirty="0">
                <a:solidFill>
                  <a:srgbClr val="000000"/>
                </a:solidFill>
                <a:latin typeface="Arial" pitchFamily="18"/>
                <a:ea typeface="Microsoft YaHei" pitchFamily="2"/>
                <a:cs typeface="Arial" pitchFamily="2"/>
              </a:rPr>
              <a:t>LYCEE EDOUARD BRANLY – LYON 5</a:t>
            </a:r>
          </a:p>
        </p:txBody>
      </p:sp>
      <p:sp>
        <p:nvSpPr>
          <p:cNvPr id="3" name="ZoneTexte 2"/>
          <p:cNvSpPr txBox="1"/>
          <p:nvPr/>
        </p:nvSpPr>
        <p:spPr>
          <a:xfrm>
            <a:off x="1116597" y="1184971"/>
            <a:ext cx="8658438" cy="4569147"/>
          </a:xfrm>
          <a:prstGeom prst="rect">
            <a:avLst/>
          </a:prstGeom>
          <a:noFill/>
          <a:ln cap="flat">
            <a:noFill/>
          </a:ln>
        </p:spPr>
        <p:txBody>
          <a:bodyPr vert="horz" wrap="square" lIns="0" tIns="0" rIns="0" bIns="0" anchor="ctr" anchorCtr="0" compatLnSpc="1">
            <a:noAutofit/>
          </a:bodyPr>
          <a:lstStyle/>
          <a:p>
            <a:pPr algn="ctr" defTabSz="829544" hangingPunct="0">
              <a:defRPr sz="1990" b="0" i="0" u="none" strike="noStrike" kern="0" cap="none" spc="0" baseline="0">
                <a:solidFill>
                  <a:srgbClr val="000000"/>
                </a:solidFill>
                <a:uFillTx/>
              </a:defRPr>
            </a:pPr>
            <a:endParaRPr lang="fr-FR" sz="1996" b="1" dirty="0">
              <a:solidFill>
                <a:srgbClr val="FF3333"/>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b="1" dirty="0">
                <a:solidFill>
                  <a:srgbClr val="FF3333"/>
                </a:solidFill>
                <a:latin typeface="Trebuchet MS" panose="020B0603020202020204" pitchFamily="34" charset="0"/>
                <a:ea typeface="Microsoft YaHei" pitchFamily="2"/>
                <a:cs typeface="Arial" pitchFamily="2"/>
              </a:rPr>
              <a:t>LYCEE EDOUARD BRANLY LYON 5.</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métiers de l'électricité et de ses environnements connectés</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a:t>
            </a:r>
            <a:r>
              <a:rPr lang="fr-FR" sz="1996" dirty="0" err="1">
                <a:solidFill>
                  <a:srgbClr val="000000"/>
                </a:solidFill>
                <a:latin typeface="Trebuchet MS" panose="020B0603020202020204" pitchFamily="34" charset="0"/>
                <a:ea typeface="Microsoft YaHei" pitchFamily="2"/>
                <a:cs typeface="Arial" pitchFamily="2"/>
              </a:rPr>
              <a:t>cybersécurité</a:t>
            </a:r>
            <a:r>
              <a:rPr lang="fr-FR" sz="1996" dirty="0">
                <a:solidFill>
                  <a:srgbClr val="000000"/>
                </a:solidFill>
                <a:latin typeface="Trebuchet MS" panose="020B0603020202020204" pitchFamily="34" charset="0"/>
                <a:ea typeface="Microsoft YaHei" pitchFamily="2"/>
                <a:cs typeface="Arial" pitchFamily="2"/>
              </a:rPr>
              <a:t>, informatique et réseaux, électronique</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Nb :  (info à vérifier): partenariat marine pour bac pro MELEC et CIEL</a:t>
            </a: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                                 partenariat armée de terre pour bac pro CIEL</a:t>
            </a:r>
          </a:p>
          <a:p>
            <a:pPr defTabSz="829544" hangingPunct="0">
              <a:defRPr sz="1990" b="0" i="0" u="none" strike="noStrike" kern="0" cap="none" spc="0" baseline="0">
                <a:solidFill>
                  <a:srgbClr val="000000"/>
                </a:solidFill>
                <a:uFillTx/>
              </a:defRPr>
            </a:pPr>
            <a:endParaRPr lang="fr-FR" sz="1996" dirty="0">
              <a:solidFill>
                <a:srgbClr val="00000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u="sng" dirty="0">
                <a:solidFill>
                  <a:srgbClr val="00B050"/>
                </a:solidFill>
                <a:latin typeface="Trebuchet MS" panose="020B0603020202020204" pitchFamily="34" charset="0"/>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dirty="0">
                <a:solidFill>
                  <a:srgbClr val="00B050"/>
                </a:solidFill>
                <a:latin typeface="Trebuchet MS" panose="020B0603020202020204" pitchFamily="34" charset="0"/>
                <a:ea typeface="Microsoft YaHei" pitchFamily="2"/>
                <a:cs typeface="Arial" pitchFamily="2"/>
              </a:rPr>
              <a:t>30/01/26 : 17h – 19h30</a:t>
            </a:r>
          </a:p>
          <a:p>
            <a:pPr defTabSz="829544" hangingPunct="0">
              <a:defRPr sz="1990" b="0" i="0" u="none" strike="noStrike" kern="0" cap="none" spc="0" baseline="0">
                <a:solidFill>
                  <a:srgbClr val="000000"/>
                </a:solidFill>
                <a:uFillTx/>
              </a:defRPr>
            </a:pPr>
            <a:r>
              <a:rPr lang="fr-FR" sz="1996" dirty="0">
                <a:solidFill>
                  <a:srgbClr val="00B050"/>
                </a:solidFill>
                <a:latin typeface="Trebuchet MS" panose="020B0603020202020204" pitchFamily="34" charset="0"/>
                <a:ea typeface="Microsoft YaHei" pitchFamily="2"/>
                <a:cs typeface="Arial" pitchFamily="2"/>
              </a:rPr>
              <a:t>31/01/26 : 9h – 12h</a:t>
            </a:r>
          </a:p>
        </p:txBody>
      </p:sp>
      <p:sp>
        <p:nvSpPr>
          <p:cNvPr id="4" name="Forme libre 3"/>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STI2D</a:t>
            </a:r>
          </a:p>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STMG</a:t>
            </a:r>
          </a:p>
        </p:txBody>
      </p:sp>
    </p:spTree>
    <p:extLst>
      <p:ext uri="{BB962C8B-B14F-4D97-AF65-F5344CB8AC3E}">
        <p14:creationId xmlns:p14="http://schemas.microsoft.com/office/powerpoint/2010/main" val="1066870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09481" y="2375907"/>
            <a:ext cx="7752486" cy="4864164"/>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1996" b="1" dirty="0">
                <a:solidFill>
                  <a:srgbClr val="FF3333"/>
                </a:solidFill>
                <a:latin typeface="Arial" pitchFamily="18"/>
                <a:ea typeface="Microsoft YaHei" pitchFamily="2"/>
                <a:cs typeface="Arial" pitchFamily="2"/>
              </a:rPr>
              <a:t>LYCEE JACQUES DE FLESSELLES LYON 1 </a:t>
            </a:r>
            <a:r>
              <a:rPr lang="fr-FR" sz="1996" b="1" dirty="0">
                <a:solidFill>
                  <a:srgbClr val="7030A0"/>
                </a:solidFill>
                <a:latin typeface="Arial" pitchFamily="18"/>
                <a:ea typeface="Microsoft YaHei" pitchFamily="2"/>
                <a:cs typeface="Arial" pitchFamily="2"/>
              </a:rPr>
              <a:t>sur les pentes de la Croix Rousse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CAP électricien</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a:t>
            </a:r>
            <a:r>
              <a:rPr lang="fr-FR" sz="1996" dirty="0" err="1">
                <a:solidFill>
                  <a:srgbClr val="000000"/>
                </a:solidFill>
                <a:latin typeface="Arial" pitchFamily="18"/>
                <a:ea typeface="Microsoft YaHei" pitchFamily="2"/>
                <a:cs typeface="Arial" pitchFamily="2"/>
              </a:rPr>
              <a:t>cybersécurité</a:t>
            </a:r>
            <a:r>
              <a:rPr lang="fr-FR" sz="1996" dirty="0">
                <a:solidFill>
                  <a:srgbClr val="000000"/>
                </a:solidFill>
                <a:latin typeface="Arial" pitchFamily="18"/>
                <a:ea typeface="Microsoft YaHei" pitchFamily="2"/>
                <a:cs typeface="Arial" pitchFamily="2"/>
              </a:rPr>
              <a:t>, informatique et réseaux, électronique</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métiers de l'électricité et de ses environnements connectés</a:t>
            </a:r>
          </a:p>
          <a:p>
            <a:pPr defTabSz="829544" hangingPunct="0">
              <a:defRPr sz="1990" b="0" i="0" u="none" strike="noStrike" kern="0" cap="none" spc="0" baseline="0">
                <a:solidFill>
                  <a:srgbClr val="000000"/>
                </a:solidFill>
                <a:uFillTx/>
              </a:defRPr>
            </a:pPr>
            <a:r>
              <a:rPr lang="fr-FR" sz="1996" dirty="0">
                <a:solidFill>
                  <a:srgbClr val="000000"/>
                </a:solidFill>
                <a:latin typeface="Arial" pitchFamily="18"/>
                <a:ea typeface="Microsoft YaHei" pitchFamily="2"/>
                <a:cs typeface="Arial" pitchFamily="2"/>
              </a:rPr>
              <a:t>BAC PRO assistance à la gestion des organisations et de leurs activités</a:t>
            </a:r>
          </a:p>
          <a:p>
            <a:pPr defTabSz="829544" hangingPunct="0">
              <a:defRPr sz="1990" b="0" i="0" u="none" strike="noStrike" kern="0" cap="none" spc="0" baseline="0">
                <a:solidFill>
                  <a:srgbClr val="000000"/>
                </a:solidFill>
                <a:uFillTx/>
              </a:defRPr>
            </a:pPr>
            <a:endParaRPr lang="fr-FR" sz="1996" dirty="0">
              <a:solidFill>
                <a:srgbClr val="00B05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u="sng" dirty="0">
                <a:solidFill>
                  <a:srgbClr val="00B050"/>
                </a:solidFill>
                <a:latin typeface="Trebuchet MS" panose="020B0603020202020204" pitchFamily="34" charset="0"/>
                <a:ea typeface="Microsoft YaHei" pitchFamily="2"/>
                <a:cs typeface="Arial" pitchFamily="2"/>
              </a:rPr>
              <a:t>PORTE OUVERTE 2026 : </a:t>
            </a:r>
          </a:p>
          <a:p>
            <a:pPr defTabSz="829544" hangingPunct="0">
              <a:defRPr sz="1990" b="0" i="0" u="none" strike="noStrike" kern="0" cap="none" spc="0" baseline="0">
                <a:solidFill>
                  <a:srgbClr val="000000"/>
                </a:solidFill>
                <a:uFillTx/>
              </a:defRPr>
            </a:pPr>
            <a:r>
              <a:rPr lang="fr-FR" sz="1996" dirty="0">
                <a:solidFill>
                  <a:srgbClr val="00B050"/>
                </a:solidFill>
                <a:latin typeface="Trebuchet MS" panose="020B0603020202020204" pitchFamily="34" charset="0"/>
                <a:ea typeface="Microsoft YaHei" pitchFamily="2"/>
                <a:cs typeface="Arial" pitchFamily="2"/>
              </a:rPr>
              <a:t>28/03/26 : 8h45 – 12h15</a:t>
            </a:r>
          </a:p>
          <a:p>
            <a:pPr algn="ctr" defTabSz="829544" hangingPunct="0">
              <a:defRPr sz="1990" b="0" i="0" u="none" strike="noStrike" kern="0" cap="none" spc="0" baseline="0">
                <a:solidFill>
                  <a:srgbClr val="000000"/>
                </a:solidFill>
                <a:uFillTx/>
              </a:defRPr>
            </a:pPr>
            <a:endParaRPr lang="fr-FR" sz="1996" dirty="0">
              <a:solidFill>
                <a:srgbClr val="FF3333"/>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FF3333"/>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FF3333"/>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FF3333"/>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FF3333"/>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FF3333"/>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FF3333"/>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FF3333"/>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FF3333"/>
              </a:solidFill>
              <a:latin typeface="Arial" pitchFamily="18"/>
              <a:ea typeface="Microsoft YaHei" pitchFamily="2"/>
              <a:cs typeface="Arial" pitchFamily="2"/>
            </a:endParaRPr>
          </a:p>
        </p:txBody>
      </p:sp>
      <p:sp>
        <p:nvSpPr>
          <p:cNvPr id="3" name="ZoneTexte 2"/>
          <p:cNvSpPr txBox="1"/>
          <p:nvPr/>
        </p:nvSpPr>
        <p:spPr>
          <a:xfrm>
            <a:off x="986658" y="712293"/>
            <a:ext cx="6677369" cy="762899"/>
          </a:xfrm>
          <a:prstGeom prst="rect">
            <a:avLst/>
          </a:prstGeom>
          <a:noFill/>
          <a:ln cap="flat">
            <a:noFill/>
          </a:ln>
        </p:spPr>
        <p:txBody>
          <a:bodyPr vert="horz" wrap="square" lIns="0" tIns="0" rIns="0" bIns="0" anchor="ctr" anchorCtr="0" compatLnSpc="1">
            <a:noAutofit/>
          </a:bodyPr>
          <a:lstStyle/>
          <a:p>
            <a:pPr defTabSz="829544" hangingPunct="0">
              <a:defRPr sz="1990" b="0" i="0" u="none" strike="noStrike" kern="0" cap="none" spc="0" baseline="0">
                <a:solidFill>
                  <a:srgbClr val="000000"/>
                </a:solidFill>
                <a:uFillTx/>
              </a:defRPr>
            </a:pPr>
            <a:r>
              <a:rPr lang="fr-FR" sz="2177" b="1" u="sng" dirty="0">
                <a:solidFill>
                  <a:srgbClr val="000000"/>
                </a:solidFill>
                <a:latin typeface="Arial" pitchFamily="18"/>
                <a:ea typeface="Microsoft YaHei" pitchFamily="2"/>
                <a:cs typeface="Arial" pitchFamily="2"/>
              </a:rPr>
              <a:t>LYCEE JACQUES DE FLESSELLES – LYON 1</a:t>
            </a:r>
          </a:p>
        </p:txBody>
      </p:sp>
    </p:spTree>
    <p:extLst>
      <p:ext uri="{BB962C8B-B14F-4D97-AF65-F5344CB8AC3E}">
        <p14:creationId xmlns:p14="http://schemas.microsoft.com/office/powerpoint/2010/main" val="719850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2765522" y="1763559"/>
            <a:ext cx="6447449" cy="2496743"/>
          </a:xfrm>
        </p:spPr>
        <p:txBody>
          <a:bodyPr>
            <a:normAutofit fontScale="90000"/>
          </a:bodyPr>
          <a:lstStyle/>
          <a:p>
            <a:pPr lvl="0"/>
            <a:r>
              <a:rPr lang="fr-FR" sz="7983"/>
              <a:t>LYCEES PRIVES</a:t>
            </a:r>
          </a:p>
        </p:txBody>
      </p:sp>
    </p:spTree>
    <p:extLst>
      <p:ext uri="{BB962C8B-B14F-4D97-AF65-F5344CB8AC3E}">
        <p14:creationId xmlns:p14="http://schemas.microsoft.com/office/powerpoint/2010/main" val="2820802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1"/>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STMG</a:t>
            </a:r>
          </a:p>
        </p:txBody>
      </p:sp>
      <p:sp>
        <p:nvSpPr>
          <p:cNvPr id="3" name="ZoneTexte 2"/>
          <p:cNvSpPr txBox="1"/>
          <p:nvPr/>
        </p:nvSpPr>
        <p:spPr>
          <a:xfrm>
            <a:off x="1924895" y="1966046"/>
            <a:ext cx="8130667"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LYCEE ST LOUIS ST BRUNO (Lyon1)</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assist. À la </a:t>
            </a:r>
            <a:r>
              <a:rPr lang="en-US" sz="1996" dirty="0" err="1">
                <a:solidFill>
                  <a:srgbClr val="000000"/>
                </a:solidFill>
                <a:latin typeface="Trebuchet MS" pitchFamily="18"/>
                <a:ea typeface="Microsoft YaHei" pitchFamily="2"/>
                <a:cs typeface="Arial" pitchFamily="2"/>
              </a:rPr>
              <a:t>gestion</a:t>
            </a:r>
            <a:r>
              <a:rPr lang="en-US" sz="1996" dirty="0">
                <a:solidFill>
                  <a:srgbClr val="000000"/>
                </a:solidFill>
                <a:latin typeface="Trebuchet MS" pitchFamily="18"/>
                <a:ea typeface="Microsoft YaHei" pitchFamily="2"/>
                <a:cs typeface="Arial" pitchFamily="2"/>
              </a:rPr>
              <a:t> des </a:t>
            </a:r>
            <a:r>
              <a:rPr lang="en-US" sz="1996" dirty="0" err="1">
                <a:solidFill>
                  <a:srgbClr val="000000"/>
                </a:solidFill>
                <a:latin typeface="Trebuchet MS" pitchFamily="18"/>
                <a:ea typeface="Microsoft YaHei" pitchFamily="2"/>
                <a:cs typeface="Arial" pitchFamily="2"/>
              </a:rPr>
              <a:t>organisations</a:t>
            </a:r>
            <a:r>
              <a:rPr lang="en-US" sz="1996" dirty="0">
                <a:solidFill>
                  <a:srgbClr val="000000"/>
                </a:solidFill>
                <a:latin typeface="Trebuchet MS" pitchFamily="18"/>
                <a:ea typeface="Microsoft YaHei" pitchFamily="2"/>
                <a:cs typeface="Arial" pitchFamily="2"/>
              </a:rPr>
              <a:t> et de </a:t>
            </a:r>
            <a:r>
              <a:rPr lang="en-US" sz="1996" dirty="0" err="1">
                <a:solidFill>
                  <a:srgbClr val="000000"/>
                </a:solidFill>
                <a:latin typeface="Trebuchet MS" pitchFamily="18"/>
                <a:ea typeface="Microsoft YaHei" pitchFamily="2"/>
                <a:cs typeface="Arial" pitchFamily="2"/>
              </a:rPr>
              <a:t>leurs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activités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a:t>
            </a:r>
            <a:r>
              <a:rPr lang="en-US" sz="1996" dirty="0" err="1">
                <a:solidFill>
                  <a:srgbClr val="000000"/>
                </a:solidFill>
                <a:latin typeface="Trebuchet MS" pitchFamily="18"/>
                <a:ea typeface="Microsoft YaHei" pitchFamily="2"/>
                <a:cs typeface="Arial" pitchFamily="2"/>
              </a:rPr>
              <a:t>l'accueil</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la relation clients</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équipier</a:t>
            </a:r>
            <a:r>
              <a:rPr lang="en-US" sz="1996" dirty="0">
                <a:solidFill>
                  <a:srgbClr val="000000"/>
                </a:solidFill>
                <a:latin typeface="Trebuchet MS" pitchFamily="18"/>
                <a:ea typeface="Microsoft YaHei" pitchFamily="2"/>
                <a:cs typeface="Arial" pitchFamily="2"/>
              </a:rPr>
              <a:t> polyvalent du commerce</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2026 : </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22/11/26 (</a:t>
            </a:r>
            <a:r>
              <a:rPr lang="en-US" sz="1996" dirty="0" err="1">
                <a:solidFill>
                  <a:srgbClr val="00B050"/>
                </a:solidFill>
                <a:latin typeface="Trebuchet MS" pitchFamily="18"/>
                <a:ea typeface="Microsoft YaHei" pitchFamily="2"/>
                <a:cs typeface="Arial" pitchFamily="2"/>
              </a:rPr>
              <a:t>voie</a:t>
            </a:r>
            <a:r>
              <a:rPr lang="en-US" sz="1996" dirty="0">
                <a:solidFill>
                  <a:srgbClr val="00B050"/>
                </a:solidFill>
                <a:latin typeface="Trebuchet MS" pitchFamily="18"/>
                <a:ea typeface="Microsoft YaHei" pitchFamily="2"/>
                <a:cs typeface="Arial" pitchFamily="2"/>
              </a:rPr>
              <a:t> pro)</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24/01/26 (</a:t>
            </a:r>
            <a:r>
              <a:rPr lang="en-US" sz="1996" dirty="0" err="1">
                <a:solidFill>
                  <a:srgbClr val="00B050"/>
                </a:solidFill>
                <a:latin typeface="Trebuchet MS" pitchFamily="18"/>
                <a:ea typeface="Microsoft YaHei" pitchFamily="2"/>
                <a:cs typeface="Arial" pitchFamily="2"/>
              </a:rPr>
              <a:t>voie</a:t>
            </a:r>
            <a:r>
              <a:rPr lang="en-US" sz="1996" dirty="0">
                <a:solidFill>
                  <a:srgbClr val="00B050"/>
                </a:solidFill>
                <a:latin typeface="Trebuchet MS" pitchFamily="18"/>
                <a:ea typeface="Microsoft YaHei" pitchFamily="2"/>
                <a:cs typeface="Arial" pitchFamily="2"/>
              </a:rPr>
              <a:t> pro)</a:t>
            </a:r>
          </a:p>
          <a:p>
            <a:pPr defTabSz="829544">
              <a:defRPr sz="1990" b="0" i="0" u="none" strike="noStrike" kern="0" cap="none" spc="0" baseline="0">
                <a:solidFill>
                  <a:srgbClr val="000000"/>
                </a:solidFill>
                <a:uFillTx/>
              </a:defRPr>
            </a:pPr>
            <a:endParaRPr lang="en-US" sz="1996" b="1" dirty="0">
              <a:solidFill>
                <a:srgbClr val="000000"/>
              </a:solidFill>
              <a:latin typeface="Trebuchet MS" pitchFamily="18"/>
              <a:ea typeface="Microsoft YaHei" pitchFamily="2"/>
              <a:cs typeface="Arial" pitchFamily="2"/>
            </a:endParaRPr>
          </a:p>
        </p:txBody>
      </p:sp>
      <p:sp>
        <p:nvSpPr>
          <p:cNvPr id="4" name="Titre 3"/>
          <p:cNvSpPr txBox="1">
            <a:spLocks noGrp="1"/>
          </p:cNvSpPr>
          <p:nvPr>
            <p:ph type="title" idx="4294967295"/>
          </p:nvPr>
        </p:nvSpPr>
        <p:spPr>
          <a:xfrm>
            <a:off x="1111077" y="888345"/>
            <a:ext cx="6447449" cy="1320382"/>
          </a:xfrm>
        </p:spPr>
        <p:txBody>
          <a:bodyPr anchorCtr="0"/>
          <a:lstStyle/>
          <a:p>
            <a:pPr lvl="0" algn="l"/>
            <a:r>
              <a:rPr lang="fr-FR" sz="2177" b="1" u="sng" dirty="0">
                <a:solidFill>
                  <a:schemeClr val="tx1"/>
                </a:solidFill>
              </a:rPr>
              <a:t>Lycée ST LOUIS ST BRUNO LYON 1</a:t>
            </a:r>
            <a:r>
              <a:rPr lang="fr-FR" sz="2177" b="1" dirty="0">
                <a:solidFill>
                  <a:schemeClr val="tx1"/>
                </a:solidFill>
              </a:rPr>
              <a:t/>
            </a:r>
            <a:br>
              <a:rPr lang="fr-FR" sz="2177" b="1" dirty="0">
                <a:solidFill>
                  <a:schemeClr val="tx1"/>
                </a:solidFill>
              </a:rPr>
            </a:br>
            <a:r>
              <a:rPr lang="fr-FR" sz="2177" b="1" dirty="0">
                <a:solidFill>
                  <a:schemeClr val="tx1"/>
                </a:solidFill>
              </a:rPr>
              <a:t/>
            </a:r>
            <a:br>
              <a:rPr lang="fr-FR" sz="2177" b="1" dirty="0">
                <a:solidFill>
                  <a:schemeClr val="tx1"/>
                </a:solidFill>
              </a:rPr>
            </a:br>
            <a:endParaRPr lang="fr-FR" sz="2177" b="1" dirty="0">
              <a:solidFill>
                <a:schemeClr val="tx1"/>
              </a:solidFill>
            </a:endParaRPr>
          </a:p>
        </p:txBody>
      </p:sp>
    </p:spTree>
    <p:extLst>
      <p:ext uri="{BB962C8B-B14F-4D97-AF65-F5344CB8AC3E}">
        <p14:creationId xmlns:p14="http://schemas.microsoft.com/office/powerpoint/2010/main" val="3973005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124140" y="1145651"/>
            <a:ext cx="6447449" cy="1320382"/>
          </a:xfrm>
        </p:spPr>
        <p:txBody>
          <a:bodyPr anchorCtr="0"/>
          <a:lstStyle/>
          <a:p>
            <a:pPr lvl="0" algn="l"/>
            <a:r>
              <a:rPr lang="fr-FR" sz="2177" b="1" u="sng" dirty="0">
                <a:solidFill>
                  <a:schemeClr val="tx1"/>
                </a:solidFill>
              </a:rPr>
              <a:t>Lycée professionnel JAPY LYON 1</a:t>
            </a:r>
            <a:r>
              <a:rPr lang="fr-FR" sz="2177" b="1" dirty="0"/>
              <a:t/>
            </a:r>
            <a:br>
              <a:rPr lang="fr-FR" sz="2177" b="1" dirty="0"/>
            </a:br>
            <a:r>
              <a:rPr lang="fr-FR" sz="2177" b="1" dirty="0"/>
              <a:t/>
            </a:r>
            <a:br>
              <a:rPr lang="fr-FR" sz="2177" b="1" dirty="0"/>
            </a:br>
            <a:endParaRPr lang="fr-FR" sz="2177" b="1" dirty="0"/>
          </a:p>
        </p:txBody>
      </p:sp>
      <p:sp>
        <p:nvSpPr>
          <p:cNvPr id="3" name="ZoneTexte 2"/>
          <p:cNvSpPr txBox="1"/>
          <p:nvPr/>
        </p:nvSpPr>
        <p:spPr>
          <a:xfrm>
            <a:off x="1924895" y="1966046"/>
            <a:ext cx="8130667"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a:solidFill>
                  <a:srgbClr val="FF3333"/>
                </a:solidFill>
                <a:latin typeface="Trebuchet MS" pitchFamily="18"/>
                <a:ea typeface="Microsoft YaHei" pitchFamily="2"/>
                <a:cs typeface="Arial" pitchFamily="2"/>
              </a:rPr>
              <a:t>LYCEE JAPY (Lyon1)</a:t>
            </a:r>
          </a:p>
          <a:p>
            <a:pPr defTabSz="829544">
              <a:defRPr sz="1990" b="0" i="0" u="none" strike="noStrike" kern="0" cap="none" spc="0" baseline="0">
                <a:solidFill>
                  <a:srgbClr val="000000"/>
                </a:solidFill>
                <a:uFillTx/>
              </a:defRPr>
            </a:pPr>
            <a:endParaRPr lang="en-US" sz="1996">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a:solidFill>
                  <a:srgbClr val="000000"/>
                </a:solidFill>
                <a:latin typeface="Trebuchet MS" pitchFamily="18"/>
                <a:ea typeface="Microsoft YaHei" pitchFamily="2"/>
                <a:cs typeface="Arial" pitchFamily="2"/>
              </a:rPr>
              <a:t>CAP employé polyvalent du commerce</a:t>
            </a:r>
          </a:p>
          <a:p>
            <a:pPr defTabSz="829544">
              <a:defRPr sz="1990" b="0" i="0" u="none" strike="noStrike" kern="0" cap="none" spc="0" baseline="0">
                <a:solidFill>
                  <a:srgbClr val="000000"/>
                </a:solidFill>
                <a:uFillTx/>
              </a:defRPr>
            </a:pPr>
            <a:r>
              <a:rPr lang="en-US" sz="1996">
                <a:solidFill>
                  <a:srgbClr val="000000"/>
                </a:solidFill>
                <a:latin typeface="Trebuchet MS" pitchFamily="18"/>
                <a:ea typeface="Microsoft YaHei" pitchFamily="2"/>
                <a:cs typeface="Arial" pitchFamily="2"/>
              </a:rPr>
              <a:t>BAC PRO assist. À la gestion des organisations et de leurs activités</a:t>
            </a:r>
          </a:p>
          <a:p>
            <a:pPr defTabSz="829544">
              <a:defRPr sz="1990" b="0" i="0" u="none" strike="noStrike" kern="0" cap="none" spc="0" baseline="0">
                <a:solidFill>
                  <a:srgbClr val="000000"/>
                </a:solidFill>
                <a:uFillTx/>
              </a:defRPr>
            </a:pPr>
            <a:r>
              <a:rPr lang="en-US" sz="1996">
                <a:solidFill>
                  <a:srgbClr val="000000"/>
                </a:solidFill>
                <a:latin typeface="Trebuchet MS" pitchFamily="18"/>
                <a:ea typeface="Microsoft YaHei" pitchFamily="2"/>
                <a:cs typeface="Arial" pitchFamily="2"/>
              </a:rPr>
              <a:t>BAC PRO métiers de l'accueil</a:t>
            </a:r>
          </a:p>
          <a:p>
            <a:pPr defTabSz="829544">
              <a:defRPr sz="1990" b="0" i="0" u="none" strike="noStrike" kern="0" cap="none" spc="0" baseline="0">
                <a:solidFill>
                  <a:srgbClr val="000000"/>
                </a:solidFill>
                <a:uFillTx/>
              </a:defRPr>
            </a:pPr>
            <a:r>
              <a:rPr lang="en-US" sz="1996">
                <a:solidFill>
                  <a:srgbClr val="000000"/>
                </a:solidFill>
                <a:latin typeface="Trebuchet MS" pitchFamily="18"/>
                <a:ea typeface="Microsoft YaHei" pitchFamily="2"/>
                <a:cs typeface="Arial" pitchFamily="2"/>
              </a:rPr>
              <a:t>BAC PRO métiers du commerce et de la vente</a:t>
            </a:r>
          </a:p>
          <a:p>
            <a:pPr defTabSz="829544">
              <a:defRPr sz="1990" b="0" i="0" u="none" strike="noStrike" kern="0" cap="none" spc="0" baseline="0">
                <a:solidFill>
                  <a:srgbClr val="000000"/>
                </a:solidFill>
                <a:uFillTx/>
              </a:defRPr>
            </a:pPr>
            <a:endParaRPr lang="en-US" sz="1996">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b="1">
              <a:solidFill>
                <a:srgbClr val="000000"/>
              </a:solidFill>
              <a:latin typeface="Trebuchet MS" pitchFamily="18"/>
              <a:ea typeface="Microsoft YaHei" pitchFamily="2"/>
              <a:cs typeface="Arial" pitchFamily="2"/>
            </a:endParaRPr>
          </a:p>
        </p:txBody>
      </p:sp>
    </p:spTree>
    <p:extLst>
      <p:ext uri="{BB962C8B-B14F-4D97-AF65-F5344CB8AC3E}">
        <p14:creationId xmlns:p14="http://schemas.microsoft.com/office/powerpoint/2010/main" val="3600157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511127" y="548650"/>
            <a:ext cx="5508192" cy="852712"/>
          </a:xfrm>
          <a:prstGeom prst="rect">
            <a:avLst/>
          </a:prstGeom>
          <a:noFill/>
          <a:ln cap="flat">
            <a:noFill/>
          </a:ln>
        </p:spPr>
        <p:txBody>
          <a:bodyPr vert="horz" wrap="none" lIns="81650" tIns="40820" rIns="81650" bIns="40820" anchor="ctr" anchorCtr="0" compatLnSpc="0">
            <a:noAutofit/>
          </a:bodyPr>
          <a:lstStyle/>
          <a:p>
            <a:pPr defTabSz="829544">
              <a:defRPr sz="2650" b="0" i="0" u="none" strike="noStrike" kern="0" cap="none" spc="0" baseline="0">
                <a:solidFill>
                  <a:srgbClr val="000000"/>
                </a:solidFill>
                <a:uFillTx/>
              </a:defRPr>
            </a:pPr>
            <a:r>
              <a:rPr lang="en-US" sz="2177" b="1" u="sng" dirty="0">
                <a:solidFill>
                  <a:srgbClr val="000000"/>
                </a:solidFill>
                <a:latin typeface="Trebuchet MS" pitchFamily="18"/>
                <a:ea typeface="Microsoft YaHei" pitchFamily="2"/>
                <a:cs typeface="Arial" pitchFamily="2"/>
              </a:rPr>
              <a:t>CENTRE SCOLAIRE SAINT MARC</a:t>
            </a:r>
          </a:p>
        </p:txBody>
      </p:sp>
      <p:sp>
        <p:nvSpPr>
          <p:cNvPr id="3" name="ZoneTexte 2"/>
          <p:cNvSpPr txBox="1"/>
          <p:nvPr/>
        </p:nvSpPr>
        <p:spPr>
          <a:xfrm>
            <a:off x="1955264" y="1730138"/>
            <a:ext cx="8130667"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LYCEE PROFESSIONNEL SAINT MARC (LYON 2)</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équipier</a:t>
            </a:r>
            <a:r>
              <a:rPr lang="en-US" sz="1996" dirty="0">
                <a:solidFill>
                  <a:srgbClr val="000000"/>
                </a:solidFill>
                <a:latin typeface="Trebuchet MS" pitchFamily="18"/>
                <a:ea typeface="Microsoft YaHei" pitchFamily="2"/>
                <a:cs typeface="Arial" pitchFamily="2"/>
              </a:rPr>
              <a:t> polyvalent du commerce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la relation clients</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la </a:t>
            </a:r>
            <a:r>
              <a:rPr lang="en-US" sz="1996" dirty="0" err="1">
                <a:solidFill>
                  <a:srgbClr val="000000"/>
                </a:solidFill>
                <a:latin typeface="Trebuchet MS" pitchFamily="18"/>
                <a:ea typeface="Microsoft YaHei" pitchFamily="2"/>
                <a:cs typeface="Arial" pitchFamily="2"/>
              </a:rPr>
              <a:t>gestion</a:t>
            </a:r>
            <a:r>
              <a:rPr lang="en-US" sz="1996" dirty="0">
                <a:solidFill>
                  <a:srgbClr val="000000"/>
                </a:solidFill>
                <a:latin typeface="Trebuchet MS" pitchFamily="18"/>
                <a:ea typeface="Microsoft YaHei" pitchFamily="2"/>
                <a:cs typeface="Arial" pitchFamily="2"/>
              </a:rPr>
              <a:t> administrative</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b="1" u="sng" dirty="0">
                <a:solidFill>
                  <a:srgbClr val="00B050"/>
                </a:solidFill>
                <a:latin typeface="Trebuchet MS" pitchFamily="18"/>
                <a:ea typeface="Microsoft YaHei" pitchFamily="2"/>
                <a:cs typeface="Arial" pitchFamily="2"/>
              </a:rPr>
              <a:t>PORTE OUVERTE 2026 : </a:t>
            </a:r>
          </a:p>
          <a:p>
            <a:pPr defTabSz="829544">
              <a:defRPr sz="1990" b="0" i="0" u="none" strike="noStrike" kern="0" cap="none" spc="0" baseline="0">
                <a:solidFill>
                  <a:srgbClr val="000000"/>
                </a:solidFill>
                <a:uFillTx/>
              </a:defRPr>
            </a:pPr>
            <a:r>
              <a:rPr lang="en-US" sz="1996" b="1" dirty="0">
                <a:solidFill>
                  <a:srgbClr val="00B050"/>
                </a:solidFill>
                <a:latin typeface="Trebuchet MS" pitchFamily="18"/>
                <a:ea typeface="Microsoft YaHei" pitchFamily="2"/>
                <a:cs typeface="Arial" pitchFamily="2"/>
              </a:rPr>
              <a:t>28/01/26 : 9h – 16h30 (</a:t>
            </a:r>
            <a:r>
              <a:rPr lang="en-US" sz="1996" b="1" dirty="0" err="1">
                <a:solidFill>
                  <a:srgbClr val="00B050"/>
                </a:solidFill>
                <a:latin typeface="Trebuchet MS" pitchFamily="18"/>
                <a:ea typeface="Microsoft YaHei" pitchFamily="2"/>
                <a:cs typeface="Arial" pitchFamily="2"/>
              </a:rPr>
              <a:t>voie</a:t>
            </a:r>
            <a:r>
              <a:rPr lang="en-US" sz="1996" b="1" dirty="0">
                <a:solidFill>
                  <a:srgbClr val="00B050"/>
                </a:solidFill>
                <a:latin typeface="Trebuchet MS" pitchFamily="18"/>
                <a:ea typeface="Microsoft YaHei" pitchFamily="2"/>
                <a:cs typeface="Arial" pitchFamily="2"/>
              </a:rPr>
              <a:t> pro)</a:t>
            </a:r>
          </a:p>
          <a:p>
            <a:pPr defTabSz="829544">
              <a:defRPr sz="1990" b="0" i="0" u="none" strike="noStrike" kern="0" cap="none" spc="0" baseline="0">
                <a:solidFill>
                  <a:srgbClr val="000000"/>
                </a:solidFill>
                <a:uFillTx/>
              </a:defRPr>
            </a:pPr>
            <a:r>
              <a:rPr lang="en-US" sz="1996" b="1" dirty="0">
                <a:solidFill>
                  <a:srgbClr val="00B050"/>
                </a:solidFill>
                <a:latin typeface="Trebuchet MS" pitchFamily="18"/>
                <a:ea typeface="Microsoft YaHei" pitchFamily="2"/>
                <a:cs typeface="Arial" pitchFamily="2"/>
              </a:rPr>
              <a:t>31/01/26 : 09h – 13h (</a:t>
            </a:r>
            <a:r>
              <a:rPr lang="en-US" sz="1996" b="1" dirty="0" err="1">
                <a:solidFill>
                  <a:srgbClr val="00B050"/>
                </a:solidFill>
                <a:latin typeface="Trebuchet MS" pitchFamily="18"/>
                <a:ea typeface="Microsoft YaHei" pitchFamily="2"/>
                <a:cs typeface="Arial" pitchFamily="2"/>
              </a:rPr>
              <a:t>voie</a:t>
            </a:r>
            <a:r>
              <a:rPr lang="en-US" sz="1996" b="1" dirty="0">
                <a:solidFill>
                  <a:srgbClr val="00B050"/>
                </a:solidFill>
                <a:latin typeface="Trebuchet MS" pitchFamily="18"/>
                <a:ea typeface="Microsoft YaHei" pitchFamily="2"/>
                <a:cs typeface="Arial" pitchFamily="2"/>
              </a:rPr>
              <a:t> GT)</a:t>
            </a:r>
          </a:p>
        </p:txBody>
      </p:sp>
    </p:spTree>
    <p:extLst>
      <p:ext uri="{BB962C8B-B14F-4D97-AF65-F5344CB8AC3E}">
        <p14:creationId xmlns:p14="http://schemas.microsoft.com/office/powerpoint/2010/main" val="2491865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3"/>
          <p:cNvSpPr/>
          <p:nvPr/>
        </p:nvSpPr>
        <p:spPr>
          <a:xfrm>
            <a:off x="2134243" y="2854983"/>
            <a:ext cx="1861649" cy="169891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DEEBF7"/>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endParaRPr lang="fr-FR" sz="1350" b="1">
              <a:solidFill>
                <a:srgbClr val="DEEBF7"/>
              </a:solidFill>
              <a:latin typeface="Calibri"/>
            </a:endParaRPr>
          </a:p>
        </p:txBody>
      </p:sp>
      <p:sp>
        <p:nvSpPr>
          <p:cNvPr id="3" name="ZoneTexte 4"/>
          <p:cNvSpPr txBox="1"/>
          <p:nvPr/>
        </p:nvSpPr>
        <p:spPr>
          <a:xfrm>
            <a:off x="2269199" y="3034335"/>
            <a:ext cx="1626495" cy="1340196"/>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S’intéresser à l’enseignement général et aimer le raisonnement abstrait</a:t>
            </a:r>
          </a:p>
        </p:txBody>
      </p:sp>
      <p:sp>
        <p:nvSpPr>
          <p:cNvPr id="4" name="Rectangle à coins arrondis 5"/>
          <p:cNvSpPr/>
          <p:nvPr/>
        </p:nvSpPr>
        <p:spPr>
          <a:xfrm>
            <a:off x="4210250" y="1147129"/>
            <a:ext cx="1861649" cy="1616209"/>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BDD7EE"/>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endParaRPr lang="fr-FR" sz="1350" b="1">
              <a:solidFill>
                <a:srgbClr val="BDD7EE"/>
              </a:solidFill>
              <a:latin typeface="Calibri"/>
            </a:endParaRPr>
          </a:p>
        </p:txBody>
      </p:sp>
      <p:sp>
        <p:nvSpPr>
          <p:cNvPr id="5" name="ZoneTexte 6"/>
          <p:cNvSpPr txBox="1"/>
          <p:nvPr/>
        </p:nvSpPr>
        <p:spPr>
          <a:xfrm>
            <a:off x="4327827" y="1242118"/>
            <a:ext cx="1626495" cy="1591483"/>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Avoir des acquis suffisants en fin de 3</a:t>
            </a:r>
            <a:r>
              <a:rPr lang="fr-FR" sz="1633" b="1" baseline="30000">
                <a:solidFill>
                  <a:srgbClr val="000000"/>
                </a:solidFill>
                <a:latin typeface="Calibri"/>
              </a:rPr>
              <a:t>ème</a:t>
            </a:r>
            <a:r>
              <a:rPr lang="fr-FR" sz="1633" b="1">
                <a:solidFill>
                  <a:srgbClr val="000000"/>
                </a:solidFill>
                <a:latin typeface="Calibri"/>
              </a:rPr>
              <a:t> dans les matières présentes en seconde</a:t>
            </a:r>
          </a:p>
        </p:txBody>
      </p:sp>
      <p:sp>
        <p:nvSpPr>
          <p:cNvPr id="6" name="Rectangle à coins arrondis 7"/>
          <p:cNvSpPr/>
          <p:nvPr/>
        </p:nvSpPr>
        <p:spPr>
          <a:xfrm>
            <a:off x="4677142" y="3304994"/>
            <a:ext cx="1861649" cy="166042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9DC3E6"/>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ED7D31"/>
              </a:solidFill>
              <a:latin typeface="Calibri"/>
            </a:endParaRPr>
          </a:p>
        </p:txBody>
      </p:sp>
      <p:sp>
        <p:nvSpPr>
          <p:cNvPr id="7" name="ZoneTexte 8"/>
          <p:cNvSpPr txBox="1"/>
          <p:nvPr/>
        </p:nvSpPr>
        <p:spPr>
          <a:xfrm>
            <a:off x="4794719" y="3418083"/>
            <a:ext cx="1626495" cy="1340196"/>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Etre capable de travailler régulièrement chaque soir ainsi que le week-end</a:t>
            </a:r>
          </a:p>
        </p:txBody>
      </p:sp>
      <p:sp>
        <p:nvSpPr>
          <p:cNvPr id="8" name="Rectangle à coins arrondis 9"/>
          <p:cNvSpPr/>
          <p:nvPr/>
        </p:nvSpPr>
        <p:spPr>
          <a:xfrm>
            <a:off x="1691831" y="1242118"/>
            <a:ext cx="1861649" cy="132067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E7E6E6"/>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Savoir organiser son travail en toute autonomie</a:t>
            </a:r>
          </a:p>
        </p:txBody>
      </p:sp>
      <p:sp>
        <p:nvSpPr>
          <p:cNvPr id="9" name="Rectangle à coins arrondis 10"/>
          <p:cNvSpPr/>
          <p:nvPr/>
        </p:nvSpPr>
        <p:spPr>
          <a:xfrm>
            <a:off x="2272575" y="5317327"/>
            <a:ext cx="1861649" cy="132067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E7E6E6"/>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Capacité à gérer la charge de travail</a:t>
            </a:r>
          </a:p>
        </p:txBody>
      </p:sp>
      <p:sp>
        <p:nvSpPr>
          <p:cNvPr id="10" name="Rectangle à coins arrondis 11"/>
          <p:cNvSpPr/>
          <p:nvPr/>
        </p:nvSpPr>
        <p:spPr>
          <a:xfrm>
            <a:off x="4542195" y="5523780"/>
            <a:ext cx="1861649" cy="117698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DEEBF7"/>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DEEBF7"/>
              </a:solidFill>
              <a:latin typeface="Calibri"/>
            </a:endParaRPr>
          </a:p>
        </p:txBody>
      </p:sp>
      <p:sp>
        <p:nvSpPr>
          <p:cNvPr id="11" name="ZoneTexte 12"/>
          <p:cNvSpPr txBox="1"/>
          <p:nvPr/>
        </p:nvSpPr>
        <p:spPr>
          <a:xfrm>
            <a:off x="4637092" y="5714554"/>
            <a:ext cx="1626495" cy="837623"/>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Autonomie dans la prise de notes et la révision </a:t>
            </a:r>
          </a:p>
        </p:txBody>
      </p:sp>
      <p:sp>
        <p:nvSpPr>
          <p:cNvPr id="12" name="Rectangle à coins arrondis 13"/>
          <p:cNvSpPr/>
          <p:nvPr/>
        </p:nvSpPr>
        <p:spPr>
          <a:xfrm>
            <a:off x="6352994" y="1313623"/>
            <a:ext cx="1861649" cy="1098435"/>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D0CECE"/>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r>
              <a:rPr lang="fr-FR" sz="1350">
                <a:solidFill>
                  <a:srgbClr val="BDD7EE"/>
                </a:solidFill>
                <a:latin typeface="Calibri"/>
              </a:rPr>
              <a:t>EeE</a:t>
            </a:r>
          </a:p>
        </p:txBody>
      </p:sp>
      <p:sp>
        <p:nvSpPr>
          <p:cNvPr id="13" name="ZoneTexte 14"/>
          <p:cNvSpPr txBox="1"/>
          <p:nvPr/>
        </p:nvSpPr>
        <p:spPr>
          <a:xfrm>
            <a:off x="6470571" y="1475787"/>
            <a:ext cx="1626495" cy="837623"/>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Esprit critique et capacité à poser des questions </a:t>
            </a:r>
          </a:p>
        </p:txBody>
      </p:sp>
      <p:sp>
        <p:nvSpPr>
          <p:cNvPr id="14" name="Rectangle à coins arrondis 15"/>
          <p:cNvSpPr/>
          <p:nvPr/>
        </p:nvSpPr>
        <p:spPr>
          <a:xfrm>
            <a:off x="6853357" y="2894278"/>
            <a:ext cx="1861649" cy="169891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DEEBF7"/>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endParaRPr lang="fr-FR" sz="1350" b="1">
              <a:solidFill>
                <a:srgbClr val="DEEBF7"/>
              </a:solidFill>
              <a:latin typeface="Calibri"/>
            </a:endParaRPr>
          </a:p>
        </p:txBody>
      </p:sp>
      <p:sp>
        <p:nvSpPr>
          <p:cNvPr id="15" name="ZoneTexte 16"/>
          <p:cNvSpPr txBox="1"/>
          <p:nvPr/>
        </p:nvSpPr>
        <p:spPr>
          <a:xfrm>
            <a:off x="6970934" y="3073631"/>
            <a:ext cx="1626495" cy="1340196"/>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être capable d’approfondir et de structurer son raisonnement</a:t>
            </a:r>
          </a:p>
        </p:txBody>
      </p:sp>
      <p:sp>
        <p:nvSpPr>
          <p:cNvPr id="16" name="Rectangle à coins arrondis 17"/>
          <p:cNvSpPr/>
          <p:nvPr/>
        </p:nvSpPr>
        <p:spPr>
          <a:xfrm>
            <a:off x="7109912" y="5174051"/>
            <a:ext cx="2076008" cy="143811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DEEBF7"/>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DEEBF7"/>
              </a:solidFill>
              <a:latin typeface="Calibri"/>
            </a:endParaRPr>
          </a:p>
        </p:txBody>
      </p:sp>
      <p:sp>
        <p:nvSpPr>
          <p:cNvPr id="17" name="ZoneTexte 18"/>
          <p:cNvSpPr txBox="1"/>
          <p:nvPr/>
        </p:nvSpPr>
        <p:spPr>
          <a:xfrm>
            <a:off x="7334673" y="5465140"/>
            <a:ext cx="1626495" cy="837623"/>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Savoir justifier et expliquer sa démarche </a:t>
            </a:r>
          </a:p>
        </p:txBody>
      </p:sp>
      <p:sp>
        <p:nvSpPr>
          <p:cNvPr id="18" name="ZoneTexte 2"/>
          <p:cNvSpPr txBox="1"/>
          <p:nvPr/>
        </p:nvSpPr>
        <p:spPr>
          <a:xfrm>
            <a:off x="1523520" y="192699"/>
            <a:ext cx="8378224" cy="921556"/>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2722" b="1" u="sng">
                <a:solidFill>
                  <a:srgbClr val="000000"/>
                </a:solidFill>
                <a:effectLst>
                  <a:outerShdw dist="38096" dir="2700000">
                    <a:srgbClr val="000000"/>
                  </a:outerShdw>
                </a:effectLst>
                <a:latin typeface="Calibri"/>
              </a:rPr>
              <a:t>QUELQUES CRITERES POUR POUVOIR REUSSIR EN 2ndeGT : </a:t>
            </a:r>
          </a:p>
        </p:txBody>
      </p:sp>
      <p:sp>
        <p:nvSpPr>
          <p:cNvPr id="19" name="Rectangle à coins arrondis 19"/>
          <p:cNvSpPr/>
          <p:nvPr/>
        </p:nvSpPr>
        <p:spPr>
          <a:xfrm>
            <a:off x="9029562" y="4135201"/>
            <a:ext cx="1186597" cy="793185"/>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9DC3E6"/>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ED7D31"/>
              </a:solidFill>
              <a:latin typeface="Calibri"/>
            </a:endParaRPr>
          </a:p>
        </p:txBody>
      </p:sp>
      <p:sp>
        <p:nvSpPr>
          <p:cNvPr id="20" name="ZoneTexte 20"/>
          <p:cNvSpPr txBox="1"/>
          <p:nvPr/>
        </p:nvSpPr>
        <p:spPr>
          <a:xfrm>
            <a:off x="8809613" y="4364266"/>
            <a:ext cx="1626495" cy="335049"/>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a:t>
            </a:r>
          </a:p>
        </p:txBody>
      </p:sp>
      <p:sp>
        <p:nvSpPr>
          <p:cNvPr id="21" name="Rectangle à coins arrondis 11"/>
          <p:cNvSpPr/>
          <p:nvPr/>
        </p:nvSpPr>
        <p:spPr>
          <a:xfrm>
            <a:off x="8574459" y="1627616"/>
            <a:ext cx="1861649" cy="117698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B4C7E7"/>
          </a:solidFill>
          <a:ln w="9528" cap="flat">
            <a:solidFill>
              <a:srgbClr val="5B9BD5"/>
            </a:solidFill>
            <a:prstDash val="solid"/>
            <a:round/>
          </a:ln>
        </p:spPr>
        <p:txBody>
          <a:bodyPr vert="horz" wrap="square" lIns="68585" tIns="34292" rIns="68585" bIns="34292" anchor="ctr" anchorCtr="1" compatLnSpc="1">
            <a:noAutofit/>
          </a:bodyPr>
          <a:lstStyle/>
          <a:p>
            <a:pPr algn="ctr" defTabSz="829544">
              <a:defRPr sz="1800" b="0" i="0" u="none" strike="noStrike" kern="0" cap="none" spc="0" baseline="0">
                <a:solidFill>
                  <a:srgbClr val="000000"/>
                </a:solidFill>
                <a:uFillTx/>
              </a:defRPr>
            </a:pPr>
            <a:endParaRPr lang="fr-FR" sz="1350">
              <a:solidFill>
                <a:srgbClr val="DEEBF7"/>
              </a:solidFill>
              <a:latin typeface="Calibri"/>
            </a:endParaRPr>
          </a:p>
        </p:txBody>
      </p:sp>
      <p:sp>
        <p:nvSpPr>
          <p:cNvPr id="22" name="ZoneTexte 12"/>
          <p:cNvSpPr txBox="1"/>
          <p:nvPr/>
        </p:nvSpPr>
        <p:spPr>
          <a:xfrm>
            <a:off x="8692036" y="1779751"/>
            <a:ext cx="1626495" cy="837623"/>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r>
              <a:rPr lang="fr-FR" sz="1633" b="1">
                <a:solidFill>
                  <a:srgbClr val="000000"/>
                </a:solidFill>
                <a:latin typeface="Calibri"/>
              </a:rPr>
              <a:t>Vouloir poursuivre des études longues</a:t>
            </a:r>
          </a:p>
        </p:txBody>
      </p:sp>
    </p:spTree>
    <p:extLst>
      <p:ext uri="{BB962C8B-B14F-4D97-AF65-F5344CB8AC3E}">
        <p14:creationId xmlns:p14="http://schemas.microsoft.com/office/powerpoint/2010/main" val="2311158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071889" y="849121"/>
            <a:ext cx="6447449" cy="1320382"/>
          </a:xfrm>
        </p:spPr>
        <p:txBody>
          <a:bodyPr anchorCtr="0"/>
          <a:lstStyle/>
          <a:p>
            <a:pPr lvl="0" algn="l"/>
            <a:r>
              <a:rPr lang="fr-FR" sz="2177" b="1" u="sng" dirty="0">
                <a:solidFill>
                  <a:schemeClr val="tx1"/>
                </a:solidFill>
              </a:rPr>
              <a:t>Lycée CARREL LYON 6</a:t>
            </a:r>
            <a:r>
              <a:rPr lang="fr-FR" sz="2177" b="1" dirty="0"/>
              <a:t/>
            </a:r>
            <a:br>
              <a:rPr lang="fr-FR" sz="2177" b="1" dirty="0"/>
            </a:br>
            <a:r>
              <a:rPr lang="fr-FR" sz="2177" b="1" dirty="0"/>
              <a:t/>
            </a:r>
            <a:br>
              <a:rPr lang="fr-FR" sz="2177" b="1" dirty="0"/>
            </a:br>
            <a:endParaRPr lang="fr-FR" sz="2177" b="1" dirty="0"/>
          </a:p>
        </p:txBody>
      </p:sp>
      <p:sp>
        <p:nvSpPr>
          <p:cNvPr id="3" name="ZoneTexte 2"/>
          <p:cNvSpPr txBox="1"/>
          <p:nvPr/>
        </p:nvSpPr>
        <p:spPr>
          <a:xfrm>
            <a:off x="1758990" y="2273037"/>
            <a:ext cx="8130667"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LYCEE CARREL (LYON 6)</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employé</a:t>
            </a:r>
            <a:r>
              <a:rPr lang="en-US" sz="1996" dirty="0">
                <a:solidFill>
                  <a:srgbClr val="000000"/>
                </a:solidFill>
                <a:latin typeface="Trebuchet MS" pitchFamily="18"/>
                <a:ea typeface="Microsoft YaHei" pitchFamily="2"/>
                <a:cs typeface="Arial" pitchFamily="2"/>
              </a:rPr>
              <a:t> polyvalent du commerce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accompagnement</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soins</a:t>
            </a:r>
            <a:r>
              <a:rPr lang="en-US" sz="1996" dirty="0">
                <a:solidFill>
                  <a:srgbClr val="000000"/>
                </a:solidFill>
                <a:latin typeface="Trebuchet MS" pitchFamily="18"/>
                <a:ea typeface="Microsoft YaHei" pitchFamily="2"/>
                <a:cs typeface="Arial" pitchFamily="2"/>
              </a:rPr>
              <a:t> et services à la </a:t>
            </a:r>
            <a:r>
              <a:rPr lang="en-US" sz="1996" dirty="0" err="1">
                <a:solidFill>
                  <a:srgbClr val="000000"/>
                </a:solidFill>
                <a:latin typeface="Trebuchet MS" pitchFamily="18"/>
                <a:ea typeface="Microsoft YaHei" pitchFamily="2"/>
                <a:cs typeface="Arial" pitchFamily="2"/>
              </a:rPr>
              <a:t>personne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a:t>
            </a:r>
            <a:r>
              <a:rPr lang="en-US" sz="1996" dirty="0" err="1">
                <a:solidFill>
                  <a:srgbClr val="000000"/>
                </a:solidFill>
                <a:latin typeface="Trebuchet MS" pitchFamily="18"/>
                <a:ea typeface="Microsoft YaHei" pitchFamily="2"/>
                <a:cs typeface="Arial" pitchFamily="2"/>
              </a:rPr>
              <a:t>l'accueil</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du commerce et de la </a:t>
            </a:r>
            <a:r>
              <a:rPr lang="en-US" sz="1996" dirty="0" err="1">
                <a:solidFill>
                  <a:srgbClr val="000000"/>
                </a:solidFill>
                <a:latin typeface="Trebuchet MS" pitchFamily="18"/>
                <a:ea typeface="Microsoft YaHei" pitchFamily="2"/>
                <a:cs typeface="Arial" pitchFamily="2"/>
              </a:rPr>
              <a:t>vente</a:t>
            </a:r>
            <a:r>
              <a:rPr lang="en-US" sz="1996" dirty="0">
                <a:solidFill>
                  <a:srgbClr val="000000"/>
                </a:solidFill>
                <a:latin typeface="Trebuchet MS" pitchFamily="18"/>
                <a:ea typeface="Microsoft YaHei" pitchFamily="2"/>
                <a:cs typeface="Arial" pitchFamily="2"/>
              </a:rPr>
              <a:t> option A et B</a:t>
            </a:r>
          </a:p>
          <a:p>
            <a:pPr defTabSz="829544">
              <a:defRPr sz="1990" b="0" i="0" u="none" strike="noStrike" kern="0" cap="none" spc="0" baseline="0">
                <a:solidFill>
                  <a:srgbClr val="000000"/>
                </a:solidFill>
                <a:uFillTx/>
              </a:defRPr>
            </a:pPr>
            <a:endParaRPr lang="en-US" sz="1996" dirty="0">
              <a:solidFill>
                <a:schemeClr val="accent2"/>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2026 : </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17/01/26 : 9h - 12h30</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28/02/26 : 9h – 12h30</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21/03/26 : 9h – 12h30</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06/02/26 : 17h – 20h</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b="1" dirty="0">
              <a:solidFill>
                <a:srgbClr val="000000"/>
              </a:solidFill>
              <a:latin typeface="Trebuchet MS" pitchFamily="18"/>
              <a:ea typeface="Microsoft YaHei" pitchFamily="2"/>
              <a:cs typeface="Arial" pitchFamily="2"/>
            </a:endParaRPr>
          </a:p>
        </p:txBody>
      </p:sp>
      <p:sp>
        <p:nvSpPr>
          <p:cNvPr id="4" name="Forme libre 3"/>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ST2S</a:t>
            </a:r>
          </a:p>
        </p:txBody>
      </p:sp>
    </p:spTree>
    <p:extLst>
      <p:ext uri="{BB962C8B-B14F-4D97-AF65-F5344CB8AC3E}">
        <p14:creationId xmlns:p14="http://schemas.microsoft.com/office/powerpoint/2010/main" val="3156214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932119" y="203770"/>
            <a:ext cx="6447449" cy="1320382"/>
          </a:xfrm>
        </p:spPr>
        <p:txBody>
          <a:bodyPr anchorCtr="0"/>
          <a:lstStyle/>
          <a:p>
            <a:pPr lvl="0" algn="l"/>
            <a:r>
              <a:rPr lang="fr-FR" sz="2177" b="1" u="sng" dirty="0">
                <a:solidFill>
                  <a:schemeClr val="tx1"/>
                </a:solidFill>
              </a:rPr>
              <a:t>Lycée ST JOSEPH LYON 7</a:t>
            </a:r>
          </a:p>
        </p:txBody>
      </p:sp>
      <p:sp>
        <p:nvSpPr>
          <p:cNvPr id="3" name="ZoneTexte 2"/>
          <p:cNvSpPr txBox="1"/>
          <p:nvPr/>
        </p:nvSpPr>
        <p:spPr>
          <a:xfrm>
            <a:off x="1924895" y="1053889"/>
            <a:ext cx="8130667" cy="5439607"/>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LYCEE ST JOSEPH (LYON 7)</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opérateur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logistique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employé</a:t>
            </a:r>
            <a:r>
              <a:rPr lang="en-US" sz="1996" dirty="0">
                <a:solidFill>
                  <a:srgbClr val="000000"/>
                </a:solidFill>
                <a:latin typeface="Trebuchet MS" pitchFamily="18"/>
                <a:ea typeface="Microsoft YaHei" pitchFamily="2"/>
                <a:cs typeface="Arial" pitchFamily="2"/>
              </a:rPr>
              <a:t> polyvalent du commerce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électricité</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monteur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inst</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thermique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monteur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inst</a:t>
            </a:r>
            <a:r>
              <a:rPr lang="en-US" sz="1996" dirty="0">
                <a:solidFill>
                  <a:srgbClr val="000000"/>
                </a:solidFill>
                <a:latin typeface="Trebuchet MS" pitchFamily="18"/>
                <a:ea typeface="Microsoft YaHei" pitchFamily="2"/>
                <a:cs typeface="Arial" pitchFamily="2"/>
              </a:rPr>
              <a:t> sanitaire</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assist. À la </a:t>
            </a:r>
            <a:r>
              <a:rPr lang="en-US" sz="1996" dirty="0" err="1">
                <a:solidFill>
                  <a:srgbClr val="000000"/>
                </a:solidFill>
                <a:latin typeface="Trebuchet MS" pitchFamily="18"/>
                <a:ea typeface="Microsoft YaHei" pitchFamily="2"/>
                <a:cs typeface="Arial" pitchFamily="2"/>
              </a:rPr>
              <a:t>gestion</a:t>
            </a:r>
            <a:r>
              <a:rPr lang="en-US" sz="1996" dirty="0">
                <a:solidFill>
                  <a:srgbClr val="000000"/>
                </a:solidFill>
                <a:latin typeface="Trebuchet MS" pitchFamily="18"/>
                <a:ea typeface="Microsoft YaHei" pitchFamily="2"/>
                <a:cs typeface="Arial" pitchFamily="2"/>
              </a:rPr>
              <a:t> des </a:t>
            </a:r>
            <a:r>
              <a:rPr lang="en-US" sz="1996" dirty="0" err="1">
                <a:solidFill>
                  <a:srgbClr val="000000"/>
                </a:solidFill>
                <a:latin typeface="Trebuchet MS" pitchFamily="18"/>
                <a:ea typeface="Microsoft YaHei" pitchFamily="2"/>
                <a:cs typeface="Arial" pitchFamily="2"/>
              </a:rPr>
              <a:t>organisations</a:t>
            </a:r>
            <a:r>
              <a:rPr lang="en-US" sz="1996" dirty="0">
                <a:solidFill>
                  <a:srgbClr val="000000"/>
                </a:solidFill>
                <a:latin typeface="Trebuchet MS" pitchFamily="18"/>
                <a:ea typeface="Microsoft YaHei" pitchFamily="2"/>
                <a:cs typeface="Arial" pitchFamily="2"/>
              </a:rPr>
              <a:t> et de </a:t>
            </a:r>
            <a:r>
              <a:rPr lang="en-US" sz="1996" dirty="0" err="1">
                <a:solidFill>
                  <a:srgbClr val="000000"/>
                </a:solidFill>
                <a:latin typeface="Trebuchet MS" pitchFamily="18"/>
                <a:ea typeface="Microsoft YaHei" pitchFamily="2"/>
                <a:cs typeface="Arial" pitchFamily="2"/>
              </a:rPr>
              <a:t>leurs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activités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commerce et </a:t>
            </a:r>
            <a:r>
              <a:rPr lang="en-US" sz="1996" dirty="0" err="1">
                <a:solidFill>
                  <a:srgbClr val="000000"/>
                </a:solidFill>
                <a:latin typeface="Trebuchet MS" pitchFamily="18"/>
                <a:ea typeface="Microsoft YaHei" pitchFamily="2"/>
                <a:cs typeface="Arial" pitchFamily="2"/>
              </a:rPr>
              <a:t>vente</a:t>
            </a:r>
            <a:r>
              <a:rPr lang="en-US" sz="1996" dirty="0">
                <a:solidFill>
                  <a:srgbClr val="000000"/>
                </a:solidFill>
                <a:latin typeface="Trebuchet MS" pitchFamily="18"/>
                <a:ea typeface="Microsoft YaHei" pitchFamily="2"/>
                <a:cs typeface="Arial" pitchFamily="2"/>
              </a:rPr>
              <a:t> option A et B</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accueil</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logistique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transport</a:t>
            </a: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inst.chauffage</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climatisation</a:t>
            </a:r>
            <a:r>
              <a:rPr lang="en-US" sz="1996" dirty="0">
                <a:solidFill>
                  <a:srgbClr val="000000"/>
                </a:solidFill>
                <a:latin typeface="Trebuchet MS" pitchFamily="18"/>
                <a:ea typeface="Microsoft YaHei" pitchFamily="2"/>
                <a:cs typeface="Arial" pitchFamily="2"/>
              </a:rPr>
              <a:t> et </a:t>
            </a:r>
            <a:r>
              <a:rPr lang="en-US" sz="1996" dirty="0" err="1">
                <a:solidFill>
                  <a:srgbClr val="000000"/>
                </a:solidFill>
                <a:latin typeface="Trebuchet MS" pitchFamily="18"/>
                <a:ea typeface="Microsoft YaHei" pitchFamily="2"/>
                <a:cs typeface="Arial" pitchFamily="2"/>
              </a:rPr>
              <a:t>énergies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renouvelables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du </a:t>
            </a:r>
            <a:r>
              <a:rPr lang="en-US" sz="1996" dirty="0" err="1">
                <a:solidFill>
                  <a:srgbClr val="000000"/>
                </a:solidFill>
                <a:latin typeface="Trebuchet MS" pitchFamily="18"/>
                <a:ea typeface="Microsoft YaHei" pitchFamily="2"/>
                <a:cs typeface="Arial" pitchFamily="2"/>
              </a:rPr>
              <a:t>froid</a:t>
            </a:r>
            <a:r>
              <a:rPr lang="en-US" sz="1996" dirty="0">
                <a:solidFill>
                  <a:srgbClr val="000000"/>
                </a:solidFill>
                <a:latin typeface="Trebuchet MS" pitchFamily="18"/>
                <a:ea typeface="Microsoft YaHei" pitchFamily="2"/>
                <a:cs typeface="Arial" pitchFamily="2"/>
              </a:rPr>
              <a:t> et des </a:t>
            </a:r>
            <a:r>
              <a:rPr lang="en-US" sz="1996" dirty="0" err="1">
                <a:solidFill>
                  <a:srgbClr val="000000"/>
                </a:solidFill>
                <a:latin typeface="Trebuchet MS" pitchFamily="18"/>
                <a:ea typeface="Microsoft YaHei" pitchFamily="2"/>
                <a:cs typeface="Arial" pitchFamily="2"/>
              </a:rPr>
              <a:t>énergies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renouvelables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maintenance et </a:t>
            </a:r>
            <a:r>
              <a:rPr lang="en-US" sz="1996" dirty="0" err="1">
                <a:solidFill>
                  <a:srgbClr val="000000"/>
                </a:solidFill>
                <a:latin typeface="Trebuchet MS" pitchFamily="18"/>
                <a:ea typeface="Microsoft YaHei" pitchFamily="2"/>
                <a:cs typeface="Arial" pitchFamily="2"/>
              </a:rPr>
              <a:t>efficacité</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énergétique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2026 : </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24/01/26 : 9h – 13h (</a:t>
            </a:r>
            <a:r>
              <a:rPr lang="en-US" sz="1996" dirty="0" err="1">
                <a:solidFill>
                  <a:srgbClr val="00B050"/>
                </a:solidFill>
                <a:latin typeface="Trebuchet MS" pitchFamily="18"/>
                <a:ea typeface="Microsoft YaHei" pitchFamily="2"/>
                <a:cs typeface="Arial" pitchFamily="2"/>
              </a:rPr>
              <a:t>voie</a:t>
            </a:r>
            <a:r>
              <a:rPr lang="en-US" sz="1996" dirty="0">
                <a:solidFill>
                  <a:srgbClr val="00B050"/>
                </a:solidFill>
                <a:latin typeface="Trebuchet MS" pitchFamily="18"/>
                <a:ea typeface="Microsoft YaHei" pitchFamily="2"/>
                <a:cs typeface="Arial" pitchFamily="2"/>
              </a:rPr>
              <a:t> pro)</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07/03/26 : 9h – 13h (</a:t>
            </a:r>
            <a:r>
              <a:rPr lang="en-US" sz="1996" dirty="0" err="1">
                <a:solidFill>
                  <a:srgbClr val="00B050"/>
                </a:solidFill>
                <a:latin typeface="Trebuchet MS" pitchFamily="18"/>
                <a:ea typeface="Microsoft YaHei" pitchFamily="2"/>
                <a:cs typeface="Arial" pitchFamily="2"/>
              </a:rPr>
              <a:t>voie</a:t>
            </a:r>
            <a:r>
              <a:rPr lang="en-US" sz="1996" dirty="0">
                <a:solidFill>
                  <a:srgbClr val="00B050"/>
                </a:solidFill>
                <a:latin typeface="Trebuchet MS" pitchFamily="18"/>
                <a:ea typeface="Microsoft YaHei" pitchFamily="2"/>
                <a:cs typeface="Arial" pitchFamily="2"/>
              </a:rPr>
              <a:t> pro)</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29/04/26 : 15h30 – 19h (</a:t>
            </a:r>
            <a:r>
              <a:rPr lang="en-US" sz="1996" dirty="0" err="1">
                <a:solidFill>
                  <a:srgbClr val="00B050"/>
                </a:solidFill>
                <a:latin typeface="Trebuchet MS" pitchFamily="18"/>
                <a:ea typeface="Microsoft YaHei" pitchFamily="2"/>
                <a:cs typeface="Arial" pitchFamily="2"/>
              </a:rPr>
              <a:t>voie</a:t>
            </a:r>
            <a:r>
              <a:rPr lang="en-US" sz="1996" dirty="0">
                <a:solidFill>
                  <a:srgbClr val="00B050"/>
                </a:solidFill>
                <a:latin typeface="Trebuchet MS" pitchFamily="18"/>
                <a:ea typeface="Microsoft YaHei" pitchFamily="2"/>
                <a:cs typeface="Arial" pitchFamily="2"/>
              </a:rPr>
              <a:t> pro)</a:t>
            </a:r>
          </a:p>
        </p:txBody>
      </p:sp>
    </p:spTree>
    <p:extLst>
      <p:ext uri="{BB962C8B-B14F-4D97-AF65-F5344CB8AC3E}">
        <p14:creationId xmlns:p14="http://schemas.microsoft.com/office/powerpoint/2010/main" val="4254970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127741" y="849121"/>
            <a:ext cx="6447449" cy="1320382"/>
          </a:xfrm>
        </p:spPr>
        <p:txBody>
          <a:bodyPr anchorCtr="0"/>
          <a:lstStyle/>
          <a:p>
            <a:pPr lvl="0" algn="l"/>
            <a:r>
              <a:rPr lang="fr-FR" sz="2177" b="1" u="sng" dirty="0">
                <a:solidFill>
                  <a:schemeClr val="tx1"/>
                </a:solidFill>
              </a:rPr>
              <a:t>Lycée ORT LYON 8</a:t>
            </a:r>
          </a:p>
        </p:txBody>
      </p:sp>
      <p:sp>
        <p:nvSpPr>
          <p:cNvPr id="3" name="ZoneTexte 2"/>
          <p:cNvSpPr txBox="1"/>
          <p:nvPr/>
        </p:nvSpPr>
        <p:spPr>
          <a:xfrm>
            <a:off x="1924895" y="1816797"/>
            <a:ext cx="8130667"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LYCEE ORT (LYON 8)</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assist à la </a:t>
            </a:r>
            <a:r>
              <a:rPr lang="en-US" sz="1996" dirty="0" err="1">
                <a:solidFill>
                  <a:srgbClr val="000000"/>
                </a:solidFill>
                <a:latin typeface="Trebuchet MS" pitchFamily="18"/>
                <a:ea typeface="Microsoft YaHei" pitchFamily="2"/>
                <a:cs typeface="Arial" pitchFamily="2"/>
              </a:rPr>
              <a:t>gestion</a:t>
            </a:r>
            <a:r>
              <a:rPr lang="en-US" sz="1996" dirty="0">
                <a:solidFill>
                  <a:srgbClr val="000000"/>
                </a:solidFill>
                <a:latin typeface="Trebuchet MS" pitchFamily="18"/>
                <a:ea typeface="Microsoft YaHei" pitchFamily="2"/>
                <a:cs typeface="Arial" pitchFamily="2"/>
              </a:rPr>
              <a:t> des org et de </a:t>
            </a:r>
            <a:r>
              <a:rPr lang="en-US" sz="1996" dirty="0" err="1">
                <a:solidFill>
                  <a:srgbClr val="000000"/>
                </a:solidFill>
                <a:latin typeface="Trebuchet MS" pitchFamily="18"/>
                <a:ea typeface="Microsoft YaHei" pitchFamily="2"/>
                <a:cs typeface="Arial" pitchFamily="2"/>
              </a:rPr>
              <a:t>leurs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activités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cybersécurité</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informatique</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électronique</a:t>
            </a:r>
            <a:r>
              <a:rPr lang="en-US" sz="1996" dirty="0">
                <a:solidFill>
                  <a:srgbClr val="000000"/>
                </a:solidFill>
                <a:latin typeface="Trebuchet MS" pitchFamily="18"/>
                <a:ea typeface="Microsoft YaHei" pitchFamily="2"/>
                <a:cs typeface="Arial" pitchFamily="2"/>
              </a:rPr>
              <a:t> et </a:t>
            </a:r>
            <a:r>
              <a:rPr lang="en-US" sz="1996" dirty="0" err="1">
                <a:solidFill>
                  <a:srgbClr val="000000"/>
                </a:solidFill>
                <a:latin typeface="Trebuchet MS" pitchFamily="18"/>
                <a:ea typeface="Microsoft YaHei" pitchFamily="2"/>
                <a:cs typeface="Arial" pitchFamily="2"/>
              </a:rPr>
              <a:t>réseaux</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u="sng"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2026 : </a:t>
            </a:r>
          </a:p>
          <a:p>
            <a:pPr defTabSz="829544">
              <a:defRPr sz="1990" b="0" i="0" u="none" strike="noStrike" kern="0" cap="none" spc="0" baseline="0">
                <a:solidFill>
                  <a:srgbClr val="000000"/>
                </a:solidFill>
                <a:uFillTx/>
              </a:defRPr>
            </a:pPr>
            <a:r>
              <a:rPr lang="en-US" sz="1996" kern="0" dirty="0">
                <a:solidFill>
                  <a:srgbClr val="00B050"/>
                </a:solidFill>
                <a:latin typeface="Trebuchet MS" pitchFamily="18"/>
                <a:ea typeface="Microsoft YaHei" pitchFamily="2"/>
                <a:cs typeface="Arial" pitchFamily="2"/>
              </a:rPr>
              <a:t>17/12/25 : 13h30 – 18h (</a:t>
            </a:r>
            <a:r>
              <a:rPr lang="en-US" sz="1996" kern="0" dirty="0" err="1">
                <a:solidFill>
                  <a:srgbClr val="00B050"/>
                </a:solidFill>
                <a:latin typeface="Trebuchet MS" pitchFamily="18"/>
                <a:ea typeface="Microsoft YaHei" pitchFamily="2"/>
                <a:cs typeface="Arial" pitchFamily="2"/>
              </a:rPr>
              <a:t>voie</a:t>
            </a:r>
            <a:r>
              <a:rPr lang="en-US" sz="1996" kern="0" dirty="0">
                <a:solidFill>
                  <a:srgbClr val="00B050"/>
                </a:solidFill>
                <a:latin typeface="Trebuchet MS" pitchFamily="18"/>
                <a:ea typeface="Microsoft YaHei" pitchFamily="2"/>
                <a:cs typeface="Arial" pitchFamily="2"/>
              </a:rPr>
              <a:t> pro et GT)</a:t>
            </a:r>
          </a:p>
          <a:p>
            <a:pPr defTabSz="829544">
              <a:defRPr sz="1990" b="0" i="0" u="none" strike="noStrike" kern="0" cap="none" spc="0" baseline="0">
                <a:solidFill>
                  <a:srgbClr val="000000"/>
                </a:solidFill>
                <a:uFillTx/>
              </a:defRPr>
            </a:pPr>
            <a:r>
              <a:rPr lang="en-US" sz="1996" kern="0" dirty="0">
                <a:solidFill>
                  <a:srgbClr val="00B050"/>
                </a:solidFill>
                <a:latin typeface="Trebuchet MS" pitchFamily="18"/>
                <a:ea typeface="Microsoft YaHei" pitchFamily="2"/>
                <a:cs typeface="Arial" pitchFamily="2"/>
              </a:rPr>
              <a:t>14/01/26 : 13h30 – 18h (</a:t>
            </a:r>
            <a:r>
              <a:rPr lang="en-US" sz="1996" kern="0" dirty="0" err="1">
                <a:solidFill>
                  <a:srgbClr val="00B050"/>
                </a:solidFill>
                <a:latin typeface="Trebuchet MS" pitchFamily="18"/>
                <a:ea typeface="Microsoft YaHei" pitchFamily="2"/>
                <a:cs typeface="Arial" pitchFamily="2"/>
              </a:rPr>
              <a:t>voie</a:t>
            </a:r>
            <a:r>
              <a:rPr lang="en-US" sz="1996" kern="0" dirty="0">
                <a:solidFill>
                  <a:srgbClr val="00B050"/>
                </a:solidFill>
                <a:latin typeface="Trebuchet MS" pitchFamily="18"/>
                <a:ea typeface="Microsoft YaHei" pitchFamily="2"/>
                <a:cs typeface="Arial" pitchFamily="2"/>
              </a:rPr>
              <a:t> pro et GT)</a:t>
            </a:r>
          </a:p>
          <a:p>
            <a:pPr defTabSz="829544">
              <a:defRPr sz="1990" b="0" i="0" u="none" strike="noStrike" kern="0" cap="none" spc="0" baseline="0">
                <a:solidFill>
                  <a:srgbClr val="000000"/>
                </a:solidFill>
                <a:uFillTx/>
              </a:defRPr>
            </a:pPr>
            <a:r>
              <a:rPr lang="en-US" sz="1996" kern="0" dirty="0">
                <a:solidFill>
                  <a:srgbClr val="00B050"/>
                </a:solidFill>
                <a:latin typeface="Trebuchet MS" pitchFamily="18"/>
                <a:ea typeface="Microsoft YaHei" pitchFamily="2"/>
                <a:cs typeface="Arial" pitchFamily="2"/>
              </a:rPr>
              <a:t>18/03/26 : 13h30 -18h  (</a:t>
            </a:r>
            <a:r>
              <a:rPr lang="en-US" sz="1996" kern="0" dirty="0" err="1">
                <a:solidFill>
                  <a:srgbClr val="00B050"/>
                </a:solidFill>
                <a:latin typeface="Trebuchet MS" pitchFamily="18"/>
                <a:ea typeface="Microsoft YaHei" pitchFamily="2"/>
                <a:cs typeface="Arial" pitchFamily="2"/>
              </a:rPr>
              <a:t>voie</a:t>
            </a:r>
            <a:r>
              <a:rPr lang="en-US" sz="1996" kern="0" dirty="0">
                <a:solidFill>
                  <a:srgbClr val="00B050"/>
                </a:solidFill>
                <a:latin typeface="Trebuchet MS" pitchFamily="18"/>
                <a:ea typeface="Microsoft YaHei" pitchFamily="2"/>
                <a:cs typeface="Arial" pitchFamily="2"/>
              </a:rPr>
              <a:t> pro et GT)</a:t>
            </a:r>
            <a:endParaRPr lang="en-US" sz="1996" dirty="0">
              <a:solidFill>
                <a:srgbClr val="00B050"/>
              </a:solidFill>
              <a:latin typeface="Trebuchet MS" pitchFamily="18"/>
              <a:ea typeface="Microsoft YaHei" pitchFamily="2"/>
              <a:cs typeface="Arial" pitchFamily="2"/>
            </a:endParaRPr>
          </a:p>
        </p:txBody>
      </p:sp>
      <p:sp>
        <p:nvSpPr>
          <p:cNvPr id="4" name="Forme libre 3"/>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STI2D</a:t>
            </a:r>
          </a:p>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STMG</a:t>
            </a:r>
          </a:p>
        </p:txBody>
      </p:sp>
    </p:spTree>
    <p:extLst>
      <p:ext uri="{BB962C8B-B14F-4D97-AF65-F5344CB8AC3E}">
        <p14:creationId xmlns:p14="http://schemas.microsoft.com/office/powerpoint/2010/main" val="1936083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346517" y="849121"/>
            <a:ext cx="6447449" cy="1320382"/>
          </a:xfrm>
        </p:spPr>
        <p:txBody>
          <a:bodyPr anchorCtr="0"/>
          <a:lstStyle/>
          <a:p>
            <a:pPr lvl="0" algn="l"/>
            <a:r>
              <a:rPr lang="fr-FR" sz="2177" b="1" u="sng" dirty="0">
                <a:solidFill>
                  <a:schemeClr val="tx1"/>
                </a:solidFill>
              </a:rPr>
              <a:t>Lycée LA MACHE LYON 8</a:t>
            </a:r>
          </a:p>
        </p:txBody>
      </p:sp>
      <p:sp>
        <p:nvSpPr>
          <p:cNvPr id="3" name="ZoneTexte 2"/>
          <p:cNvSpPr txBox="1"/>
          <p:nvPr/>
        </p:nvSpPr>
        <p:spPr>
          <a:xfrm>
            <a:off x="1924895" y="1816797"/>
            <a:ext cx="8130667"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LYCEE LA MACHE (LYON 8)</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technicien</a:t>
            </a:r>
            <a:r>
              <a:rPr lang="en-US" sz="1996" dirty="0">
                <a:solidFill>
                  <a:srgbClr val="000000"/>
                </a:solidFill>
                <a:latin typeface="Trebuchet MS" pitchFamily="18"/>
                <a:ea typeface="Microsoft YaHei" pitchFamily="2"/>
                <a:cs typeface="Arial" pitchFamily="2"/>
              </a:rPr>
              <a:t> et </a:t>
            </a:r>
            <a:r>
              <a:rPr lang="en-US" sz="1996" dirty="0" err="1">
                <a:solidFill>
                  <a:srgbClr val="000000"/>
                </a:solidFill>
                <a:latin typeface="Trebuchet MS" pitchFamily="18"/>
                <a:ea typeface="Microsoft YaHei" pitchFamily="2"/>
                <a:cs typeface="Arial" pitchFamily="2"/>
              </a:rPr>
              <a:t>réalisation</a:t>
            </a:r>
            <a:r>
              <a:rPr lang="en-US" sz="1996" dirty="0">
                <a:solidFill>
                  <a:srgbClr val="000000"/>
                </a:solidFill>
                <a:latin typeface="Trebuchet MS" pitchFamily="18"/>
                <a:ea typeface="Microsoft YaHei" pitchFamily="2"/>
                <a:cs typeface="Arial" pitchFamily="2"/>
              </a:rPr>
              <a:t> de </a:t>
            </a:r>
            <a:r>
              <a:rPr lang="en-US" sz="1996" dirty="0" err="1">
                <a:solidFill>
                  <a:srgbClr val="000000"/>
                </a:solidFill>
                <a:latin typeface="Trebuchet MS" pitchFamily="18"/>
                <a:ea typeface="Microsoft YaHei" pitchFamily="2"/>
                <a:cs typeface="Arial" pitchFamily="2"/>
              </a:rPr>
              <a:t>produits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mécaniques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métiers de </a:t>
            </a:r>
            <a:r>
              <a:rPr lang="en-US" sz="1996" dirty="0" err="1">
                <a:solidFill>
                  <a:srgbClr val="000000"/>
                </a:solidFill>
                <a:latin typeface="Trebuchet MS" pitchFamily="18"/>
                <a:ea typeface="Microsoft YaHei" pitchFamily="2"/>
                <a:cs typeface="Arial" pitchFamily="2"/>
              </a:rPr>
              <a:t>l'électricité</a:t>
            </a:r>
            <a:r>
              <a:rPr lang="en-US" sz="1996" dirty="0">
                <a:solidFill>
                  <a:srgbClr val="000000"/>
                </a:solidFill>
                <a:latin typeface="Trebuchet MS" pitchFamily="18"/>
                <a:ea typeface="Microsoft YaHei" pitchFamily="2"/>
                <a:cs typeface="Arial" pitchFamily="2"/>
              </a:rPr>
              <a:t> et de </a:t>
            </a:r>
            <a:r>
              <a:rPr lang="en-US" sz="1996" dirty="0" err="1">
                <a:solidFill>
                  <a:srgbClr val="000000"/>
                </a:solidFill>
                <a:latin typeface="Trebuchet MS" pitchFamily="18"/>
                <a:ea typeface="Microsoft YaHei" pitchFamily="2"/>
                <a:cs typeface="Arial" pitchFamily="2"/>
              </a:rPr>
              <a:t>ses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environnements</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connectés</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cybersécurité</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informatique</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électronique</a:t>
            </a:r>
            <a:r>
              <a:rPr lang="en-US" sz="1996" dirty="0">
                <a:solidFill>
                  <a:srgbClr val="000000"/>
                </a:solidFill>
                <a:latin typeface="Trebuchet MS" pitchFamily="18"/>
                <a:ea typeface="Microsoft YaHei" pitchFamily="2"/>
                <a:cs typeface="Arial" pitchFamily="2"/>
              </a:rPr>
              <a:t> et </a:t>
            </a:r>
            <a:r>
              <a:rPr lang="en-US" sz="1996" dirty="0" err="1">
                <a:solidFill>
                  <a:srgbClr val="000000"/>
                </a:solidFill>
                <a:latin typeface="Trebuchet MS" pitchFamily="18"/>
                <a:ea typeface="Microsoft YaHei" pitchFamily="2"/>
                <a:cs typeface="Arial" pitchFamily="2"/>
              </a:rPr>
              <a:t>réseaux</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ouvrage</a:t>
            </a:r>
            <a:r>
              <a:rPr lang="en-US" sz="1996" dirty="0">
                <a:solidFill>
                  <a:srgbClr val="000000"/>
                </a:solidFill>
                <a:latin typeface="Trebuchet MS" pitchFamily="18"/>
                <a:ea typeface="Microsoft YaHei" pitchFamily="2"/>
                <a:cs typeface="Arial" pitchFamily="2"/>
              </a:rPr>
              <a:t> du </a:t>
            </a:r>
            <a:r>
              <a:rPr lang="en-US" sz="1996" dirty="0" err="1">
                <a:solidFill>
                  <a:srgbClr val="000000"/>
                </a:solidFill>
                <a:latin typeface="Trebuchet MS" pitchFamily="18"/>
                <a:ea typeface="Microsoft YaHei" pitchFamily="2"/>
                <a:cs typeface="Arial" pitchFamily="2"/>
              </a:rPr>
              <a:t>bâtiment</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métallerie</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technicien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chaudronnerie</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ind</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technicien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menuisieur</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agenceur</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études</a:t>
            </a:r>
            <a:r>
              <a:rPr lang="en-US" sz="1996" dirty="0">
                <a:solidFill>
                  <a:srgbClr val="000000"/>
                </a:solidFill>
                <a:latin typeface="Trebuchet MS" pitchFamily="18"/>
                <a:ea typeface="Microsoft YaHei" pitchFamily="2"/>
                <a:cs typeface="Arial" pitchFamily="2"/>
              </a:rPr>
              <a:t> et </a:t>
            </a:r>
            <a:r>
              <a:rPr lang="en-US" sz="1996" dirty="0" err="1">
                <a:solidFill>
                  <a:srgbClr val="000000"/>
                </a:solidFill>
                <a:latin typeface="Trebuchet MS" pitchFamily="18"/>
                <a:ea typeface="Microsoft YaHei" pitchFamily="2"/>
                <a:cs typeface="Arial" pitchFamily="2"/>
              </a:rPr>
              <a:t>réalisation</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d'agencement</a:t>
            </a:r>
            <a:endParaRPr lang="en-US" sz="1996" dirty="0">
              <a:solidFill>
                <a:srgbClr val="00000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endParaRPr lang="en-US" sz="1996" dirty="0">
              <a:solidFill>
                <a:srgbClr val="00B050"/>
              </a:solidFill>
              <a:latin typeface="Trebuchet MS" pitchFamily="18"/>
              <a:ea typeface="Microsoft YaHei" pitchFamily="2"/>
              <a:cs typeface="Arial" pitchFamily="2"/>
            </a:endParaRPr>
          </a:p>
          <a:p>
            <a:pPr defTabSz="829544">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 </a:t>
            </a:r>
          </a:p>
          <a:p>
            <a:pPr defTabSz="829544">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24/01/26 : 8h30 – 12h (</a:t>
            </a:r>
            <a:r>
              <a:rPr lang="en-US" sz="1996" dirty="0" err="1">
                <a:solidFill>
                  <a:srgbClr val="00B050"/>
                </a:solidFill>
                <a:latin typeface="Trebuchet MS" pitchFamily="18"/>
                <a:ea typeface="Microsoft YaHei" pitchFamily="2"/>
                <a:cs typeface="Arial" pitchFamily="2"/>
              </a:rPr>
              <a:t>voie</a:t>
            </a:r>
            <a:r>
              <a:rPr lang="en-US" sz="1996" dirty="0">
                <a:solidFill>
                  <a:srgbClr val="00B050"/>
                </a:solidFill>
                <a:latin typeface="Trebuchet MS" pitchFamily="18"/>
                <a:ea typeface="Microsoft YaHei" pitchFamily="2"/>
                <a:cs typeface="Arial" pitchFamily="2"/>
              </a:rPr>
              <a:t> pro et GT)</a:t>
            </a:r>
          </a:p>
        </p:txBody>
      </p:sp>
      <p:sp>
        <p:nvSpPr>
          <p:cNvPr id="4" name="Forme libre 3"/>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STI2D</a:t>
            </a:r>
          </a:p>
        </p:txBody>
      </p:sp>
    </p:spTree>
    <p:extLst>
      <p:ext uri="{BB962C8B-B14F-4D97-AF65-F5344CB8AC3E}">
        <p14:creationId xmlns:p14="http://schemas.microsoft.com/office/powerpoint/2010/main" val="1587467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924895" y="1966046"/>
            <a:ext cx="8130667" cy="3912498"/>
          </a:xfrm>
          <a:prstGeom prst="rect">
            <a:avLst/>
          </a:prstGeom>
          <a:noFill/>
          <a:ln cap="flat">
            <a:noFill/>
          </a:ln>
        </p:spPr>
        <p:txBody>
          <a:bodyPr vert="horz" wrap="none" lIns="81650" tIns="40820" rIns="81650" bIns="40820" anchor="ctr" anchorCtr="0" compatLnSpc="0">
            <a:noAutofit/>
          </a:bodyPr>
          <a:lstStyle/>
          <a:p>
            <a:pPr defTabSz="829544">
              <a:defRPr sz="1990" b="0" i="0" u="none" strike="noStrike" kern="0" cap="none" spc="0" baseline="0">
                <a:solidFill>
                  <a:srgbClr val="000000"/>
                </a:solidFill>
                <a:uFillTx/>
              </a:defRPr>
            </a:pPr>
            <a:r>
              <a:rPr lang="en-US" sz="1996" b="1" dirty="0">
                <a:solidFill>
                  <a:srgbClr val="FF3333"/>
                </a:solidFill>
                <a:latin typeface="Trebuchet MS" pitchFamily="18"/>
                <a:ea typeface="Microsoft YaHei" pitchFamily="2"/>
                <a:cs typeface="Arial" pitchFamily="2"/>
              </a:rPr>
              <a:t>LYCEE JEHANNE DE FRANCE (LYON 9)</a:t>
            </a:r>
          </a:p>
          <a:p>
            <a:pPr defTabSz="829544">
              <a:defRPr sz="1990" b="0" i="0" u="none" strike="noStrike" kern="0" cap="none" spc="0" baseline="0">
                <a:solidFill>
                  <a:srgbClr val="000000"/>
                </a:solidFill>
                <a:uFillTx/>
              </a:defRPr>
            </a:pPr>
            <a:endParaRPr lang="en-US" sz="1996" dirty="0">
              <a:solidFill>
                <a:srgbClr val="000000"/>
              </a:solidFill>
              <a:latin typeface="Trebuchet MS" pitchFamily="18"/>
              <a:ea typeface="Microsoft YaHei" pitchFamily="2"/>
              <a:cs typeface="Arial" pitchFamily="2"/>
            </a:endParaRPr>
          </a:p>
          <a:p>
            <a:pPr lvl="0">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cuisine</a:t>
            </a:r>
          </a:p>
          <a:p>
            <a:pPr lvl="0">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production et services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restauration</a:t>
            </a:r>
          </a:p>
          <a:p>
            <a:pPr lvl="0">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CAP </a:t>
            </a:r>
            <a:r>
              <a:rPr lang="en-US" sz="1996" dirty="0" err="1">
                <a:solidFill>
                  <a:srgbClr val="000000"/>
                </a:solidFill>
                <a:latin typeface="Trebuchet MS" pitchFamily="18"/>
                <a:ea typeface="Microsoft YaHei" pitchFamily="2"/>
                <a:cs typeface="Arial" pitchFamily="2"/>
              </a:rPr>
              <a:t>commercialisation</a:t>
            </a:r>
            <a:r>
              <a:rPr lang="en-US" sz="1996" dirty="0">
                <a:solidFill>
                  <a:srgbClr val="000000"/>
                </a:solidFill>
                <a:latin typeface="Trebuchet MS" pitchFamily="18"/>
                <a:ea typeface="Microsoft YaHei" pitchFamily="2"/>
                <a:cs typeface="Arial" pitchFamily="2"/>
              </a:rPr>
              <a:t> et service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hotel, café, restaurant</a:t>
            </a:r>
          </a:p>
          <a:p>
            <a:pPr lvl="0">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accompagnement</a:t>
            </a:r>
            <a:r>
              <a:rPr lang="en-US" sz="1996" dirty="0">
                <a:solidFill>
                  <a:srgbClr val="000000"/>
                </a:solidFill>
                <a:latin typeface="Trebuchet MS" pitchFamily="18"/>
                <a:ea typeface="Microsoft YaHei" pitchFamily="2"/>
                <a:cs typeface="Arial" pitchFamily="2"/>
              </a:rPr>
              <a:t> </a:t>
            </a:r>
            <a:r>
              <a:rPr lang="en-US" sz="1996" dirty="0" err="1">
                <a:solidFill>
                  <a:srgbClr val="000000"/>
                </a:solidFill>
                <a:latin typeface="Trebuchet MS" pitchFamily="18"/>
                <a:ea typeface="Microsoft YaHei" pitchFamily="2"/>
                <a:cs typeface="Arial" pitchFamily="2"/>
              </a:rPr>
              <a:t>soins</a:t>
            </a:r>
            <a:r>
              <a:rPr lang="en-US" sz="1996" dirty="0">
                <a:solidFill>
                  <a:srgbClr val="000000"/>
                </a:solidFill>
                <a:latin typeface="Trebuchet MS" pitchFamily="18"/>
                <a:ea typeface="Microsoft YaHei" pitchFamily="2"/>
                <a:cs typeface="Arial" pitchFamily="2"/>
              </a:rPr>
              <a:t> et services à la </a:t>
            </a:r>
            <a:r>
              <a:rPr lang="en-US" sz="1996" dirty="0" err="1">
                <a:solidFill>
                  <a:srgbClr val="000000"/>
                </a:solidFill>
                <a:latin typeface="Trebuchet MS" pitchFamily="18"/>
                <a:ea typeface="Microsoft YaHei" pitchFamily="2"/>
                <a:cs typeface="Arial" pitchFamily="2"/>
              </a:rPr>
              <a:t>personne</a:t>
            </a:r>
            <a:endParaRPr lang="en-US" sz="1996" dirty="0">
              <a:solidFill>
                <a:srgbClr val="000000"/>
              </a:solidFill>
              <a:latin typeface="Trebuchet MS" pitchFamily="18"/>
              <a:ea typeface="Microsoft YaHei" pitchFamily="2"/>
              <a:cs typeface="Arial" pitchFamily="2"/>
            </a:endParaRPr>
          </a:p>
          <a:p>
            <a:pPr lvl="0">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a:t>
            </a:r>
            <a:r>
              <a:rPr lang="en-US" sz="1996" dirty="0" err="1">
                <a:solidFill>
                  <a:srgbClr val="000000"/>
                </a:solidFill>
                <a:latin typeface="Trebuchet MS" pitchFamily="18"/>
                <a:ea typeface="Microsoft YaHei" pitchFamily="2"/>
                <a:cs typeface="Arial" pitchFamily="2"/>
              </a:rPr>
              <a:t>commercialisation</a:t>
            </a:r>
            <a:r>
              <a:rPr lang="en-US" sz="1996" dirty="0">
                <a:solidFill>
                  <a:srgbClr val="000000"/>
                </a:solidFill>
                <a:latin typeface="Trebuchet MS" pitchFamily="18"/>
                <a:ea typeface="Microsoft YaHei" pitchFamily="2"/>
                <a:cs typeface="Arial" pitchFamily="2"/>
              </a:rPr>
              <a:t> et services </a:t>
            </a:r>
            <a:r>
              <a:rPr lang="en-US" sz="1996" dirty="0" err="1">
                <a:solidFill>
                  <a:srgbClr val="000000"/>
                </a:solidFill>
                <a:latin typeface="Trebuchet MS" pitchFamily="18"/>
                <a:ea typeface="Microsoft YaHei" pitchFamily="2"/>
                <a:cs typeface="Arial" pitchFamily="2"/>
              </a:rPr>
              <a:t>en</a:t>
            </a:r>
            <a:r>
              <a:rPr lang="en-US" sz="1996" dirty="0">
                <a:solidFill>
                  <a:srgbClr val="000000"/>
                </a:solidFill>
                <a:latin typeface="Trebuchet MS" pitchFamily="18"/>
                <a:ea typeface="Microsoft YaHei" pitchFamily="2"/>
                <a:cs typeface="Arial" pitchFamily="2"/>
              </a:rPr>
              <a:t> restauration</a:t>
            </a:r>
          </a:p>
          <a:p>
            <a:pPr lvl="0">
              <a:defRPr sz="1990" b="0" i="0" u="none" strike="noStrike" kern="0" cap="none" spc="0" baseline="0">
                <a:solidFill>
                  <a:srgbClr val="000000"/>
                </a:solidFill>
                <a:uFillTx/>
              </a:defRPr>
            </a:pPr>
            <a:r>
              <a:rPr lang="en-US" sz="1996" dirty="0">
                <a:solidFill>
                  <a:srgbClr val="000000"/>
                </a:solidFill>
                <a:latin typeface="Trebuchet MS" pitchFamily="18"/>
                <a:ea typeface="Microsoft YaHei" pitchFamily="2"/>
                <a:cs typeface="Arial" pitchFamily="2"/>
              </a:rPr>
              <a:t>BAC PRO cuisine</a:t>
            </a:r>
          </a:p>
          <a:p>
            <a:pPr lvl="0">
              <a:defRPr sz="1990" b="0" i="0" u="none" strike="noStrike" kern="0" cap="none" spc="0" baseline="0">
                <a:solidFill>
                  <a:srgbClr val="000000"/>
                </a:solidFill>
                <a:uFillTx/>
              </a:defRPr>
            </a:pPr>
            <a:endParaRPr lang="en-US" sz="1996" dirty="0">
              <a:solidFill>
                <a:srgbClr val="00B050"/>
              </a:solidFill>
              <a:latin typeface="Trebuchet MS" pitchFamily="18"/>
              <a:ea typeface="Microsoft YaHei" pitchFamily="2"/>
              <a:cs typeface="Arial" pitchFamily="2"/>
            </a:endParaRPr>
          </a:p>
          <a:p>
            <a:pPr lvl="0">
              <a:defRPr sz="1990" b="0" i="0" u="none" strike="noStrike" kern="0" cap="none" spc="0" baseline="0">
                <a:solidFill>
                  <a:srgbClr val="000000"/>
                </a:solidFill>
                <a:uFillTx/>
              </a:defRPr>
            </a:pPr>
            <a:r>
              <a:rPr lang="en-US" sz="1996" u="sng" dirty="0">
                <a:solidFill>
                  <a:srgbClr val="00B050"/>
                </a:solidFill>
                <a:latin typeface="Trebuchet MS" pitchFamily="18"/>
                <a:ea typeface="Microsoft YaHei" pitchFamily="2"/>
                <a:cs typeface="Arial" pitchFamily="2"/>
              </a:rPr>
              <a:t>PORTE OUVERTE 2026 : </a:t>
            </a:r>
          </a:p>
          <a:p>
            <a:pPr lvl="0">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31/01/26 : 9h – 12h30 (</a:t>
            </a:r>
            <a:r>
              <a:rPr lang="en-US" sz="1996" dirty="0" err="1">
                <a:solidFill>
                  <a:srgbClr val="00B050"/>
                </a:solidFill>
                <a:latin typeface="Trebuchet MS" pitchFamily="18"/>
                <a:ea typeface="Microsoft YaHei" pitchFamily="2"/>
                <a:cs typeface="Arial" pitchFamily="2"/>
              </a:rPr>
              <a:t>voie</a:t>
            </a:r>
            <a:r>
              <a:rPr lang="en-US" sz="1996" dirty="0">
                <a:solidFill>
                  <a:srgbClr val="00B050"/>
                </a:solidFill>
                <a:latin typeface="Trebuchet MS" pitchFamily="18"/>
                <a:ea typeface="Microsoft YaHei" pitchFamily="2"/>
                <a:cs typeface="Arial" pitchFamily="2"/>
              </a:rPr>
              <a:t> pro et GT)</a:t>
            </a:r>
          </a:p>
          <a:p>
            <a:pPr lvl="0">
              <a:defRPr sz="1990" b="0" i="0" u="none" strike="noStrike" kern="0" cap="none" spc="0" baseline="0">
                <a:solidFill>
                  <a:srgbClr val="000000"/>
                </a:solidFill>
                <a:uFillTx/>
              </a:defRPr>
            </a:pPr>
            <a:r>
              <a:rPr lang="en-US" sz="1996" dirty="0">
                <a:solidFill>
                  <a:srgbClr val="00B050"/>
                </a:solidFill>
                <a:latin typeface="Trebuchet MS" pitchFamily="18"/>
                <a:ea typeface="Microsoft YaHei" pitchFamily="2"/>
                <a:cs typeface="Arial" pitchFamily="2"/>
              </a:rPr>
              <a:t>21/03/26 : 9h – 12h30 (</a:t>
            </a:r>
            <a:r>
              <a:rPr lang="en-US" sz="1996" dirty="0" err="1">
                <a:solidFill>
                  <a:srgbClr val="00B050"/>
                </a:solidFill>
                <a:latin typeface="Trebuchet MS" pitchFamily="18"/>
                <a:ea typeface="Microsoft YaHei" pitchFamily="2"/>
                <a:cs typeface="Arial" pitchFamily="2"/>
              </a:rPr>
              <a:t>voie</a:t>
            </a:r>
            <a:r>
              <a:rPr lang="en-US" sz="1996" dirty="0">
                <a:solidFill>
                  <a:srgbClr val="00B050"/>
                </a:solidFill>
                <a:latin typeface="Trebuchet MS" pitchFamily="18"/>
                <a:ea typeface="Microsoft YaHei" pitchFamily="2"/>
                <a:cs typeface="Arial" pitchFamily="2"/>
              </a:rPr>
              <a:t> pro et GT)</a:t>
            </a:r>
          </a:p>
        </p:txBody>
      </p:sp>
      <p:sp>
        <p:nvSpPr>
          <p:cNvPr id="3" name="Titre 2"/>
          <p:cNvSpPr txBox="1">
            <a:spLocks noGrp="1"/>
          </p:cNvSpPr>
          <p:nvPr>
            <p:ph type="title" idx="4294967295"/>
          </p:nvPr>
        </p:nvSpPr>
        <p:spPr>
          <a:xfrm>
            <a:off x="889008" y="1027430"/>
            <a:ext cx="6447449" cy="1320382"/>
          </a:xfrm>
        </p:spPr>
        <p:txBody>
          <a:bodyPr anchorCtr="0"/>
          <a:lstStyle/>
          <a:p>
            <a:pPr lvl="0" algn="l"/>
            <a:r>
              <a:rPr lang="fr-FR" sz="2177" b="1" dirty="0">
                <a:solidFill>
                  <a:schemeClr val="tx1"/>
                </a:solidFill>
              </a:rPr>
              <a:t>Lycée JEHANNE DE FRANCE LYON 9</a:t>
            </a:r>
            <a:r>
              <a:rPr lang="fr-FR" sz="2177" b="1" dirty="0"/>
              <a:t/>
            </a:r>
            <a:br>
              <a:rPr lang="fr-FR" sz="2177" b="1" dirty="0"/>
            </a:br>
            <a:r>
              <a:rPr lang="fr-FR" sz="2177" b="1" dirty="0"/>
              <a:t/>
            </a:r>
            <a:br>
              <a:rPr lang="fr-FR" sz="2177" b="1" dirty="0"/>
            </a:br>
            <a:endParaRPr lang="fr-FR" sz="2177" b="1" dirty="0"/>
          </a:p>
        </p:txBody>
      </p:sp>
      <p:sp>
        <p:nvSpPr>
          <p:cNvPr id="4" name="Forme libre 3"/>
          <p:cNvSpPr/>
          <p:nvPr/>
        </p:nvSpPr>
        <p:spPr>
          <a:xfrm>
            <a:off x="7793966" y="849121"/>
            <a:ext cx="2261605" cy="1116925"/>
          </a:xfrm>
          <a:custGeom>
            <a:avLst/>
            <a:gdLst>
              <a:gd name="f0" fmla="val 10800000"/>
              <a:gd name="f1" fmla="val 5400000"/>
              <a:gd name="f2" fmla="val 180"/>
              <a:gd name="f3" fmla="val w"/>
              <a:gd name="f4" fmla="val h"/>
              <a:gd name="f5" fmla="val 0"/>
              <a:gd name="f6" fmla="val 21600"/>
              <a:gd name="f7" fmla="*/ 5419351 1 1725033"/>
              <a:gd name="f8" fmla="*/ 10800 10800 1"/>
              <a:gd name="f9" fmla="+- 0 0 360"/>
              <a:gd name="f10" fmla="val 10800"/>
              <a:gd name="f11" fmla="+- 0 0 0"/>
              <a:gd name="f12" fmla="*/ f3 1 21600"/>
              <a:gd name="f13" fmla="*/ f4 1 21600"/>
              <a:gd name="f14" fmla="*/ 0 f7 1"/>
              <a:gd name="f15" fmla="*/ f5 f0 1"/>
              <a:gd name="f16" fmla="*/ f9 f0 1"/>
              <a:gd name="f17" fmla="+- f6 0 f5"/>
              <a:gd name="f18" fmla="*/ f11 f0 1"/>
              <a:gd name="f19" fmla="*/ f14 1 f2"/>
              <a:gd name="f20" fmla="*/ f15 1 f2"/>
              <a:gd name="f21" fmla="*/ f16 1 f2"/>
              <a:gd name="f22" fmla="*/ f17 1 21600"/>
              <a:gd name="f23" fmla="*/ f18 1 f2"/>
              <a:gd name="f24" fmla="+- 0 0 f19"/>
              <a:gd name="f25" fmla="+- f20 0 f1"/>
              <a:gd name="f26" fmla="+- f21 0 f1"/>
              <a:gd name="f27" fmla="*/ 3163 f22 1"/>
              <a:gd name="f28" fmla="*/ 18437 f22 1"/>
              <a:gd name="f29" fmla="*/ 10800 f22 1"/>
              <a:gd name="f30" fmla="*/ 0 f22 1"/>
              <a:gd name="f31" fmla="*/ 21600 f22 1"/>
              <a:gd name="f32" fmla="+- f23 0 f1"/>
              <a:gd name="f33" fmla="*/ f24 f0 1"/>
              <a:gd name="f34" fmla="+- f26 0 f25"/>
              <a:gd name="f35" fmla="*/ f29 1 f22"/>
              <a:gd name="f36" fmla="*/ f30 1 f22"/>
              <a:gd name="f37" fmla="*/ f27 1 f22"/>
              <a:gd name="f38" fmla="*/ f28 1 f22"/>
              <a:gd name="f39" fmla="*/ f31 1 f22"/>
              <a:gd name="f40" fmla="*/ f33 1 f7"/>
              <a:gd name="f41" fmla="*/ f37 f12 1"/>
              <a:gd name="f42" fmla="*/ f38 f12 1"/>
              <a:gd name="f43" fmla="*/ f38 f13 1"/>
              <a:gd name="f44" fmla="*/ f37 f13 1"/>
              <a:gd name="f45" fmla="*/ f35 f12 1"/>
              <a:gd name="f46" fmla="*/ f36 f13 1"/>
              <a:gd name="f47" fmla="*/ f36 f12 1"/>
              <a:gd name="f48" fmla="*/ f35 f13 1"/>
              <a:gd name="f49" fmla="*/ f39 f13 1"/>
              <a:gd name="f50" fmla="*/ f39 f12 1"/>
              <a:gd name="f51" fmla="+- f40 0 f1"/>
              <a:gd name="f52" fmla="+- f51 f1 0"/>
              <a:gd name="f53" fmla="*/ f52 f7 1"/>
              <a:gd name="f54" fmla="*/ f53 1 f0"/>
              <a:gd name="f55" fmla="+- 0 0 f54"/>
              <a:gd name="f56" fmla="+- 0 0 f55"/>
              <a:gd name="f57" fmla="*/ f56 f0 1"/>
              <a:gd name="f58" fmla="*/ f57 1 f7"/>
              <a:gd name="f59" fmla="+- f58 0 f1"/>
              <a:gd name="f60" fmla="cos 1 f59"/>
              <a:gd name="f61" fmla="sin 1 f59"/>
              <a:gd name="f62" fmla="+- 0 0 f60"/>
              <a:gd name="f63" fmla="+- 0 0 f61"/>
              <a:gd name="f64" fmla="+- 0 0 f62"/>
              <a:gd name="f65" fmla="+- 0 0 f63"/>
              <a:gd name="f66" fmla="val f64"/>
              <a:gd name="f67" fmla="val f65"/>
              <a:gd name="f68" fmla="+- 0 0 f66"/>
              <a:gd name="f69" fmla="+- 0 0 f67"/>
              <a:gd name="f70" fmla="*/ 10800 f68 1"/>
              <a:gd name="f71" fmla="*/ 10800 f69 1"/>
              <a:gd name="f72" fmla="*/ f70 f70 1"/>
              <a:gd name="f73" fmla="*/ f71 f71 1"/>
              <a:gd name="f74" fmla="+- f72 f73 0"/>
              <a:gd name="f75" fmla="sqrt f74"/>
              <a:gd name="f76" fmla="*/ f8 1 f75"/>
              <a:gd name="f77" fmla="*/ f68 f76 1"/>
              <a:gd name="f78" fmla="*/ f69 f76 1"/>
              <a:gd name="f79" fmla="+- 10800 0 f77"/>
              <a:gd name="f80" fmla="+- 10800 0 f78"/>
            </a:gdLst>
            <a:ahLst/>
            <a:cxnLst>
              <a:cxn ang="3cd4">
                <a:pos x="hc" y="t"/>
              </a:cxn>
              <a:cxn ang="0">
                <a:pos x="r" y="vc"/>
              </a:cxn>
              <a:cxn ang="cd4">
                <a:pos x="hc" y="b"/>
              </a:cxn>
              <a:cxn ang="cd2">
                <a:pos x="l" y="vc"/>
              </a:cxn>
              <a:cxn ang="f32">
                <a:pos x="f45" y="f46"/>
              </a:cxn>
              <a:cxn ang="f32">
                <a:pos x="f41" y="f44"/>
              </a:cxn>
              <a:cxn ang="f32">
                <a:pos x="f47" y="f48"/>
              </a:cxn>
              <a:cxn ang="f32">
                <a:pos x="f41" y="f43"/>
              </a:cxn>
              <a:cxn ang="f32">
                <a:pos x="f45" y="f49"/>
              </a:cxn>
              <a:cxn ang="f32">
                <a:pos x="f42" y="f43"/>
              </a:cxn>
              <a:cxn ang="f32">
                <a:pos x="f50" y="f48"/>
              </a:cxn>
              <a:cxn ang="f32">
                <a:pos x="f42" y="f44"/>
              </a:cxn>
            </a:cxnLst>
            <a:rect l="f41" t="f44" r="f42" b="f43"/>
            <a:pathLst>
              <a:path w="21600" h="21600">
                <a:moveTo>
                  <a:pt x="f79" y="f80"/>
                </a:moveTo>
                <a:arcTo wR="f10" hR="f10" stAng="f25" swAng="f34"/>
                <a:close/>
              </a:path>
            </a:pathLst>
          </a:custGeom>
          <a:solidFill>
            <a:srgbClr val="FF950E"/>
          </a:solidFill>
          <a:ln w="0" cap="flat">
            <a:solidFill>
              <a:srgbClr val="808080"/>
            </a:solidFill>
            <a:prstDash val="solid"/>
            <a:miter/>
          </a:ln>
        </p:spPr>
        <p:txBody>
          <a:bodyPr vert="horz" wrap="none" lIns="81650" tIns="40820" rIns="81650" bIns="40820" anchor="ctr" anchorCtr="1" compatLnSpc="0">
            <a:noAutofit/>
          </a:bodyPr>
          <a:lstStyle/>
          <a:p>
            <a:pPr algn="ctr" defTabSz="829544" hangingPunct="0">
              <a:defRPr sz="2800" b="1" i="0" u="none" strike="noStrike" kern="0" cap="none" spc="0" baseline="0">
                <a:solidFill>
                  <a:srgbClr val="000000"/>
                </a:solidFill>
                <a:uFillTx/>
              </a:defRPr>
            </a:pPr>
            <a:r>
              <a:rPr lang="fr-FR" sz="2540" b="1">
                <a:solidFill>
                  <a:srgbClr val="000000"/>
                </a:solidFill>
                <a:latin typeface="Arial" pitchFamily="18"/>
                <a:ea typeface="Microsoft YaHei" pitchFamily="2"/>
                <a:cs typeface="Arial" pitchFamily="2"/>
              </a:rPr>
              <a:t>STHR</a:t>
            </a:r>
          </a:p>
        </p:txBody>
      </p:sp>
    </p:spTree>
    <p:extLst>
      <p:ext uri="{BB962C8B-B14F-4D97-AF65-F5344CB8AC3E}">
        <p14:creationId xmlns:p14="http://schemas.microsoft.com/office/powerpoint/2010/main" val="3303700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784788" y="1763559"/>
            <a:ext cx="8883123" cy="2496743"/>
          </a:xfrm>
        </p:spPr>
        <p:txBody>
          <a:bodyPr/>
          <a:lstStyle/>
          <a:p>
            <a:pPr lvl="0"/>
            <a:r>
              <a:rPr lang="fr-FR" sz="7983"/>
              <a:t>APPRENTISSAGE</a:t>
            </a:r>
          </a:p>
        </p:txBody>
      </p:sp>
    </p:spTree>
    <p:extLst>
      <p:ext uri="{BB962C8B-B14F-4D97-AF65-F5344CB8AC3E}">
        <p14:creationId xmlns:p14="http://schemas.microsoft.com/office/powerpoint/2010/main" val="472284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901378" y="404957"/>
            <a:ext cx="8243997" cy="1320382"/>
          </a:xfrm>
        </p:spPr>
        <p:txBody>
          <a:bodyPr/>
          <a:lstStyle/>
          <a:p>
            <a:pPr lvl="0"/>
            <a:r>
              <a:rPr lang="fr-FR" sz="2177" b="1" u="sng" dirty="0">
                <a:solidFill>
                  <a:schemeClr val="tx1"/>
                </a:solidFill>
              </a:rPr>
              <a:t>CFA SEPR (LYON 3).</a:t>
            </a:r>
            <a:r>
              <a:rPr lang="fr-FR" sz="2177" dirty="0">
                <a:solidFill>
                  <a:schemeClr val="tx1"/>
                </a:solidFill>
              </a:rPr>
              <a:t> </a:t>
            </a:r>
            <a:r>
              <a:rPr lang="fr-FR" sz="2177" dirty="0">
                <a:solidFill>
                  <a:srgbClr val="7030A0"/>
                </a:solidFill>
              </a:rPr>
              <a:t>Métro Grange Blanche 5mn de marche</a:t>
            </a:r>
          </a:p>
        </p:txBody>
      </p:sp>
      <p:sp>
        <p:nvSpPr>
          <p:cNvPr id="3" name="ZoneTexte 2"/>
          <p:cNvSpPr txBox="1"/>
          <p:nvPr/>
        </p:nvSpPr>
        <p:spPr>
          <a:xfrm>
            <a:off x="1901378" y="1217514"/>
            <a:ext cx="7320742" cy="5211653"/>
          </a:xfrm>
          <a:prstGeom prst="rect">
            <a:avLst/>
          </a:prstGeom>
          <a:noFill/>
          <a:ln cap="flat">
            <a:noFill/>
          </a:ln>
        </p:spPr>
        <p:txBody>
          <a:bodyPr vert="horz" wrap="square" lIns="0" tIns="0" rIns="0" bIns="0" anchor="ctr" anchorCtr="1" compatLnSpc="1">
            <a:noAutofit/>
          </a:bodyPr>
          <a:lstStyle/>
          <a:p>
            <a:pPr algn="ct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 créer un compte pour pouvoir consulter offre employeur sur le site de la SEPR</a:t>
            </a:r>
          </a:p>
          <a:p>
            <a:pPr algn="ctr" defTabSz="829544" hangingPunct="0">
              <a:defRPr sz="1990" b="0" i="0" u="none" strike="noStrike" kern="0" cap="none" spc="0" baseline="0">
                <a:solidFill>
                  <a:srgbClr val="000000"/>
                </a:solidFill>
                <a:uFillTx/>
              </a:defRPr>
            </a:pPr>
            <a:endParaRPr lang="fr-FR" sz="1996" dirty="0">
              <a:solidFill>
                <a:srgbClr val="000000"/>
              </a:solidFill>
              <a:latin typeface="Trebuchet MS" panose="020B0603020202020204" pitchFamily="34" charset="0"/>
              <a:ea typeface="Microsoft YaHei" pitchFamily="2"/>
              <a:cs typeface="Arial" pitchFamily="2"/>
            </a:endParaRPr>
          </a:p>
          <a:p>
            <a:pPr algn="ct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 “job </a:t>
            </a:r>
            <a:r>
              <a:rPr lang="fr-FR" sz="1996" dirty="0" err="1">
                <a:solidFill>
                  <a:srgbClr val="000000"/>
                </a:solidFill>
                <a:latin typeface="Trebuchet MS" panose="020B0603020202020204" pitchFamily="34" charset="0"/>
                <a:ea typeface="Microsoft YaHei" pitchFamily="2"/>
                <a:cs typeface="Arial" pitchFamily="2"/>
              </a:rPr>
              <a:t>dating</a:t>
            </a:r>
            <a:r>
              <a:rPr lang="fr-FR" sz="1996" dirty="0">
                <a:solidFill>
                  <a:srgbClr val="000000"/>
                </a:solidFill>
                <a:latin typeface="Trebuchet MS" panose="020B0603020202020204" pitchFamily="34" charset="0"/>
                <a:ea typeface="Microsoft YaHei" pitchFamily="2"/>
                <a:cs typeface="Arial" pitchFamily="2"/>
              </a:rPr>
              <a:t>” </a:t>
            </a:r>
          </a:p>
          <a:p>
            <a:pPr algn="ct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Entretiens individuels de 15 minutes en présentiel.</a:t>
            </a:r>
          </a:p>
          <a:p>
            <a:pPr algn="ct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Objectif : favoriser la rencontre entre entreprises et candidats concernant les formations en alternance proposées à la rentrée prochaine à la SEPR.</a:t>
            </a:r>
          </a:p>
          <a:p>
            <a:pPr algn="ct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Inscription via le lien ci-dessous :</a:t>
            </a:r>
          </a:p>
          <a:p>
            <a:pPr algn="ct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https://www.sepr.edu/evenements/jobdating-lyon/</a:t>
            </a:r>
          </a:p>
          <a:p>
            <a:pPr algn="ct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p:txBody>
      </p:sp>
    </p:spTree>
    <p:extLst>
      <p:ext uri="{BB962C8B-B14F-4D97-AF65-F5344CB8AC3E}">
        <p14:creationId xmlns:p14="http://schemas.microsoft.com/office/powerpoint/2010/main" val="1973830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548681" y="365769"/>
            <a:ext cx="8243997" cy="1320382"/>
          </a:xfrm>
        </p:spPr>
        <p:txBody>
          <a:bodyPr/>
          <a:lstStyle/>
          <a:p>
            <a:pPr lvl="0" algn="l"/>
            <a:r>
              <a:rPr lang="fr-FR" sz="2177" b="1" u="sng" dirty="0" smtClean="0">
                <a:solidFill>
                  <a:schemeClr val="tx1"/>
                </a:solidFill>
              </a:rPr>
              <a:t>CFAI (LYON 8).</a:t>
            </a:r>
            <a:r>
              <a:rPr lang="fr-FR" sz="2177" dirty="0" smtClean="0">
                <a:solidFill>
                  <a:schemeClr val="tx1"/>
                </a:solidFill>
              </a:rPr>
              <a:t> Centre de formation d’apprenti de l’industrie</a:t>
            </a:r>
            <a:endParaRPr lang="fr-FR" sz="2177" dirty="0">
              <a:solidFill>
                <a:schemeClr val="tx1"/>
              </a:solidFill>
            </a:endParaRPr>
          </a:p>
        </p:txBody>
      </p:sp>
      <p:sp>
        <p:nvSpPr>
          <p:cNvPr id="3" name="ZoneTexte 2"/>
          <p:cNvSpPr txBox="1"/>
          <p:nvPr/>
        </p:nvSpPr>
        <p:spPr>
          <a:xfrm>
            <a:off x="1901378" y="3650790"/>
            <a:ext cx="7320742" cy="5211653"/>
          </a:xfrm>
          <a:prstGeom prst="rect">
            <a:avLst/>
          </a:prstGeom>
          <a:noFill/>
          <a:ln cap="flat">
            <a:noFill/>
          </a:ln>
        </p:spPr>
        <p:txBody>
          <a:bodyPr vert="horz" wrap="square" lIns="0" tIns="0" rIns="0" bIns="0" anchor="ctr" anchorCtr="1" compatLnSpc="1">
            <a:noAutofit/>
          </a:bodyPr>
          <a:lstStyle/>
          <a:p>
            <a:pPr algn="ct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algn="ct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Formation du CAP au Bac + 5 par alternance</a:t>
            </a:r>
          </a:p>
          <a:p>
            <a:pPr defTabSz="829544" hangingPunct="0">
              <a:defRPr sz="1990" b="0" i="0" u="none" strike="noStrike" kern="0" cap="none" spc="0" baseline="0">
                <a:solidFill>
                  <a:srgbClr val="000000"/>
                </a:solidFill>
                <a:uFillTx/>
              </a:defRPr>
            </a:pPr>
            <a:endParaRPr lang="fr-FR" sz="1996" kern="0" dirty="0">
              <a:solidFill>
                <a:srgbClr val="000000"/>
              </a:solidFill>
              <a:latin typeface="Trebuchet MS" panose="020B0603020202020204" pitchFamily="34" charset="0"/>
              <a:ea typeface="Microsoft YaHei" pitchFamily="2"/>
              <a:cs typeface="Arial" pitchFamily="2"/>
            </a:endParaRPr>
          </a:p>
          <a:p>
            <a:pPr marL="311079" indent="-311079" defTabSz="829544" hangingPunct="0">
              <a:buSzPct val="100000"/>
              <a:buChar char="-"/>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CAP électricien</a:t>
            </a:r>
          </a:p>
          <a:p>
            <a:pPr marL="311079" indent="-311079" defTabSz="829544" hangingPunct="0">
              <a:buSzPct val="100000"/>
              <a:buChar char="-"/>
              <a:defRPr sz="1990" b="0" i="0" u="none" strike="noStrike" kern="0" cap="none" spc="0" baseline="0">
                <a:solidFill>
                  <a:srgbClr val="000000"/>
                </a:solidFill>
                <a:uFillTx/>
              </a:defRPr>
            </a:pPr>
            <a:r>
              <a:rPr lang="fr-FR" sz="1996" kern="0" dirty="0">
                <a:solidFill>
                  <a:srgbClr val="000000"/>
                </a:solidFill>
                <a:latin typeface="Trebuchet MS" panose="020B0603020202020204" pitchFamily="34" charset="0"/>
                <a:ea typeface="Microsoft YaHei" pitchFamily="2"/>
                <a:cs typeface="Arial" pitchFamily="2"/>
              </a:rPr>
              <a:t>BAC PRO technicien en chaudronnerie industrielle</a:t>
            </a:r>
          </a:p>
          <a:p>
            <a:pPr marL="311079" indent="-311079" defTabSz="829544" hangingPunct="0">
              <a:buSzPct val="100000"/>
              <a:buChar char="-"/>
              <a:defRPr sz="1990" b="0" i="0" u="none" strike="noStrike" kern="0" cap="none" spc="0" baseline="0">
                <a:solidFill>
                  <a:srgbClr val="000000"/>
                </a:solidFill>
                <a:uFillTx/>
              </a:defRPr>
            </a:pPr>
            <a:r>
              <a:rPr lang="fr-FR" sz="1996" kern="0" dirty="0">
                <a:solidFill>
                  <a:srgbClr val="000000"/>
                </a:solidFill>
                <a:latin typeface="Trebuchet MS" panose="020B0603020202020204" pitchFamily="34" charset="0"/>
                <a:ea typeface="Microsoft YaHei" pitchFamily="2"/>
                <a:cs typeface="Arial" pitchFamily="2"/>
              </a:rPr>
              <a:t>BAC PRO métiers de l’électricité et de ses environnements connectés</a:t>
            </a:r>
          </a:p>
          <a:p>
            <a:pPr marL="311079" indent="-311079" defTabSz="829544" hangingPunct="0">
              <a:buSzPct val="100000"/>
              <a:buChar char="-"/>
              <a:defRPr sz="1990" b="0" i="0" u="none" strike="noStrike" kern="0" cap="none" spc="0" baseline="0">
                <a:solidFill>
                  <a:srgbClr val="000000"/>
                </a:solidFill>
                <a:uFillTx/>
              </a:defRPr>
            </a:pPr>
            <a:r>
              <a:rPr lang="fr-FR" sz="1996" kern="0" dirty="0">
                <a:solidFill>
                  <a:srgbClr val="000000"/>
                </a:solidFill>
                <a:latin typeface="Trebuchet MS" panose="020B0603020202020204" pitchFamily="34" charset="0"/>
                <a:ea typeface="Microsoft YaHei" pitchFamily="2"/>
                <a:cs typeface="Arial" pitchFamily="2"/>
              </a:rPr>
              <a:t>BAC PRO installation chauffage climatisation et énergie renouvelable</a:t>
            </a:r>
          </a:p>
          <a:p>
            <a:pPr marL="311079" indent="-311079" defTabSz="829544" hangingPunct="0">
              <a:buSzPct val="100000"/>
              <a:buChar char="-"/>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technicien et réalisation de produits mécaniques </a:t>
            </a:r>
          </a:p>
          <a:p>
            <a:pPr marL="311079" indent="-311079" defTabSz="829544" hangingPunct="0">
              <a:buSzPct val="100000"/>
              <a:buChar char="-"/>
              <a:defRPr sz="1990" b="0" i="0" u="none" strike="noStrike" kern="0" cap="none" spc="0" baseline="0">
                <a:solidFill>
                  <a:srgbClr val="000000"/>
                </a:solidFill>
                <a:uFillTx/>
              </a:defRPr>
            </a:pPr>
            <a:r>
              <a:rPr lang="fr-FR" sz="1996" kern="0" dirty="0">
                <a:solidFill>
                  <a:srgbClr val="000000"/>
                </a:solidFill>
                <a:latin typeface="Trebuchet MS" panose="020B0603020202020204" pitchFamily="34" charset="0"/>
                <a:ea typeface="Microsoft YaHei" pitchFamily="2"/>
                <a:cs typeface="Arial" pitchFamily="2"/>
              </a:rPr>
              <a:t>BAC PRO maintenance des systèmes de productions connectés</a:t>
            </a:r>
          </a:p>
          <a:p>
            <a:pPr marL="311079" indent="-311079" defTabSz="829544" hangingPunct="0">
              <a:buSzPct val="100000"/>
              <a:buChar char="-"/>
              <a:defRPr sz="1990" b="0" i="0" u="none" strike="noStrike" kern="0" cap="none" spc="0" baseline="0">
                <a:solidFill>
                  <a:srgbClr val="000000"/>
                </a:solidFill>
                <a:uFillTx/>
              </a:defRPr>
            </a:pPr>
            <a:r>
              <a:rPr lang="fr-FR" sz="1996" dirty="0">
                <a:solidFill>
                  <a:srgbClr val="000000"/>
                </a:solidFill>
                <a:latin typeface="Trebuchet MS" panose="020B0603020202020204" pitchFamily="34" charset="0"/>
                <a:ea typeface="Microsoft YaHei" pitchFamily="2"/>
                <a:cs typeface="Arial" pitchFamily="2"/>
              </a:rPr>
              <a:t>BAC PRO maintenance et efficacité énergétique</a:t>
            </a:r>
          </a:p>
          <a:p>
            <a:pPr defTabSz="829544" hangingPunct="0">
              <a:defRPr sz="1990" b="0" i="0" u="none" strike="noStrike" kern="0" cap="none" spc="0" baseline="0">
                <a:solidFill>
                  <a:srgbClr val="000000"/>
                </a:solidFill>
                <a:uFillTx/>
              </a:defRPr>
            </a:pPr>
            <a:endParaRPr lang="fr-FR" sz="1996" b="1" kern="0" dirty="0">
              <a:solidFill>
                <a:srgbClr val="000000"/>
              </a:solidFill>
              <a:latin typeface="Trebuchet MS" panose="020B0603020202020204" pitchFamily="34" charset="0"/>
              <a:ea typeface="Microsoft YaHei" pitchFamily="2"/>
              <a:cs typeface="Arial" pitchFamily="2"/>
            </a:endParaRPr>
          </a:p>
          <a:p>
            <a:pPr defTabSz="829544" hangingPunct="0">
              <a:defRPr sz="1990" b="0" i="0" u="none" strike="noStrike" kern="0" cap="none" spc="0" baseline="0">
                <a:solidFill>
                  <a:srgbClr val="000000"/>
                </a:solidFill>
                <a:uFillTx/>
              </a:defRPr>
            </a:pPr>
            <a:r>
              <a:rPr lang="fr-FR" sz="1996" b="1" kern="0" dirty="0">
                <a:solidFill>
                  <a:srgbClr val="FF0000"/>
                </a:solidFill>
                <a:latin typeface="Trebuchet MS" panose="020B0603020202020204" pitchFamily="34" charset="0"/>
                <a:ea typeface="Microsoft YaHei" pitchFamily="2"/>
                <a:cs typeface="Arial" pitchFamily="2"/>
              </a:rPr>
              <a:t>Il existe des journées découvertes métiers et ateliers.</a:t>
            </a:r>
          </a:p>
          <a:p>
            <a:pPr defTabSz="829544" hangingPunct="0">
              <a:defRPr sz="1990" b="0" i="0" u="none" strike="noStrike" kern="0" cap="none" spc="0" baseline="0">
                <a:solidFill>
                  <a:srgbClr val="000000"/>
                </a:solidFill>
                <a:uFillTx/>
              </a:defRPr>
            </a:pPr>
            <a:endParaRPr lang="fr-FR" sz="1996" b="1"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kern="0"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a:p>
            <a:pPr defTabSz="829544" hangingPunct="0">
              <a:defRPr sz="1990" b="0" i="0" u="none" strike="noStrike" kern="0" cap="none" spc="0" baseline="0">
                <a:solidFill>
                  <a:srgbClr val="000000"/>
                </a:solidFill>
                <a:uFillTx/>
              </a:defRPr>
            </a:pPr>
            <a:endParaRPr lang="fr-FR" sz="1996" dirty="0">
              <a:solidFill>
                <a:srgbClr val="000000"/>
              </a:solidFill>
              <a:latin typeface="Arial" pitchFamily="18"/>
              <a:ea typeface="Microsoft YaHei" pitchFamily="2"/>
              <a:cs typeface="Arial" pitchFamily="2"/>
            </a:endParaRPr>
          </a:p>
        </p:txBody>
      </p:sp>
    </p:spTree>
    <p:extLst>
      <p:ext uri="{BB962C8B-B14F-4D97-AF65-F5344CB8AC3E}">
        <p14:creationId xmlns:p14="http://schemas.microsoft.com/office/powerpoint/2010/main" val="1741469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idx="4294967295"/>
          </p:nvPr>
        </p:nvSpPr>
        <p:spPr>
          <a:xfrm>
            <a:off x="1715569" y="700196"/>
            <a:ext cx="7797555" cy="6421974"/>
          </a:xfrm>
        </p:spPr>
        <p:txBody>
          <a:bodyPr/>
          <a:lstStyle/>
          <a:p>
            <a:pPr lvl="0"/>
            <a:r>
              <a:rPr lang="fr-FR" sz="2177" b="1" u="sng" dirty="0">
                <a:solidFill>
                  <a:schemeClr val="tx1"/>
                </a:solidFill>
              </a:rPr>
              <a:t>ECOLE DES COMPETENCES (Bron)</a:t>
            </a:r>
            <a:br>
              <a:rPr lang="fr-FR" sz="2177" b="1" u="sng" dirty="0">
                <a:solidFill>
                  <a:schemeClr val="tx1"/>
                </a:solidFill>
              </a:rPr>
            </a:br>
            <a:r>
              <a:rPr lang="fr-FR" sz="2177" b="1" u="sng" dirty="0">
                <a:solidFill>
                  <a:schemeClr val="tx1"/>
                </a:solidFill>
                <a:latin typeface="Trebuchet MS" panose="020B0603020202020204" pitchFamily="34" charset="0"/>
              </a:rPr>
              <a:t/>
            </a:r>
            <a:br>
              <a:rPr lang="fr-FR" sz="2177" b="1" u="sng" dirty="0">
                <a:solidFill>
                  <a:schemeClr val="tx1"/>
                </a:solidFill>
                <a:latin typeface="Trebuchet MS" panose="020B0603020202020204" pitchFamily="34" charset="0"/>
              </a:rPr>
            </a:br>
            <a:r>
              <a:rPr lang="fr-FR" sz="1996" dirty="0">
                <a:solidFill>
                  <a:schemeClr val="tx1"/>
                </a:solidFill>
                <a:latin typeface="Trebuchet MS" panose="020B0603020202020204" pitchFamily="34" charset="0"/>
              </a:rPr>
              <a:t>- CAP accompagnant éducatif petite enfance</a:t>
            </a:r>
            <a:br>
              <a:rPr lang="fr-FR" sz="1996" dirty="0">
                <a:solidFill>
                  <a:schemeClr val="tx1"/>
                </a:solidFill>
                <a:latin typeface="Trebuchet MS" panose="020B0603020202020204" pitchFamily="34" charset="0"/>
              </a:rPr>
            </a:br>
            <a:r>
              <a:rPr lang="fr-FR" sz="1996" dirty="0">
                <a:solidFill>
                  <a:schemeClr val="tx1"/>
                </a:solidFill>
                <a:latin typeface="Trebuchet MS" panose="020B0603020202020204" pitchFamily="34" charset="0"/>
              </a:rPr>
              <a:t>- CAP employé polyvalent du commerce</a:t>
            </a:r>
            <a:br>
              <a:rPr lang="fr-FR" sz="1996" dirty="0">
                <a:solidFill>
                  <a:schemeClr val="tx1"/>
                </a:solidFill>
                <a:latin typeface="Trebuchet MS" panose="020B0603020202020204" pitchFamily="34" charset="0"/>
              </a:rPr>
            </a:br>
            <a:r>
              <a:rPr lang="fr-FR" sz="1996" dirty="0">
                <a:solidFill>
                  <a:schemeClr val="tx1"/>
                </a:solidFill>
                <a:latin typeface="Trebuchet MS" panose="020B0603020202020204" pitchFamily="34" charset="0"/>
              </a:rPr>
              <a:t>- BAC PRO métiers du commerce et de la vente option A et B (rentrée 2025)</a:t>
            </a:r>
            <a:br>
              <a:rPr lang="fr-FR" sz="1996" dirty="0">
                <a:solidFill>
                  <a:schemeClr val="tx1"/>
                </a:solidFill>
                <a:latin typeface="Trebuchet MS" panose="020B0603020202020204" pitchFamily="34" charset="0"/>
              </a:rPr>
            </a:br>
            <a:r>
              <a:rPr lang="fr-FR" sz="1996" dirty="0">
                <a:solidFill>
                  <a:schemeClr val="tx1"/>
                </a:solidFill>
                <a:latin typeface="Trebuchet MS" panose="020B0603020202020204" pitchFamily="34" charset="0"/>
              </a:rPr>
              <a:t>- BAC PRO </a:t>
            </a:r>
            <a:r>
              <a:rPr lang="fr-FR" sz="1996" dirty="0" err="1">
                <a:solidFill>
                  <a:schemeClr val="tx1"/>
                </a:solidFill>
                <a:latin typeface="Trebuchet MS" panose="020B0603020202020204" pitchFamily="34" charset="0"/>
              </a:rPr>
              <a:t>assist</a:t>
            </a:r>
            <a:r>
              <a:rPr lang="fr-FR" sz="1996" dirty="0">
                <a:solidFill>
                  <a:schemeClr val="tx1"/>
                </a:solidFill>
                <a:latin typeface="Trebuchet MS" panose="020B0603020202020204" pitchFamily="34" charset="0"/>
              </a:rPr>
              <a:t>. À la gestion des </a:t>
            </a:r>
            <a:r>
              <a:rPr lang="fr-FR" sz="1996" dirty="0" err="1">
                <a:solidFill>
                  <a:schemeClr val="tx1"/>
                </a:solidFill>
                <a:latin typeface="Trebuchet MS" panose="020B0603020202020204" pitchFamily="34" charset="0"/>
              </a:rPr>
              <a:t>org</a:t>
            </a:r>
            <a:r>
              <a:rPr lang="fr-FR" sz="1996" dirty="0">
                <a:solidFill>
                  <a:schemeClr val="tx1"/>
                </a:solidFill>
                <a:latin typeface="Trebuchet MS" panose="020B0603020202020204" pitchFamily="34" charset="0"/>
              </a:rPr>
              <a:t>. et de leurs activités (rentrée 2025)</a:t>
            </a:r>
            <a:br>
              <a:rPr lang="fr-FR" sz="1996" dirty="0">
                <a:solidFill>
                  <a:schemeClr val="tx1"/>
                </a:solidFill>
                <a:latin typeface="Trebuchet MS" panose="020B0603020202020204" pitchFamily="34" charset="0"/>
              </a:rPr>
            </a:br>
            <a:r>
              <a:rPr lang="fr-FR" sz="1996" dirty="0">
                <a:solidFill>
                  <a:schemeClr val="tx1"/>
                </a:solidFill>
                <a:latin typeface="Trebuchet MS" panose="020B0603020202020204" pitchFamily="34" charset="0"/>
              </a:rPr>
              <a:t/>
            </a:r>
            <a:br>
              <a:rPr lang="fr-FR" sz="1996" dirty="0">
                <a:solidFill>
                  <a:schemeClr val="tx1"/>
                </a:solidFill>
                <a:latin typeface="Trebuchet MS" panose="020B0603020202020204" pitchFamily="34" charset="0"/>
              </a:rPr>
            </a:br>
            <a:r>
              <a:rPr lang="fr-FR" sz="1996" dirty="0">
                <a:solidFill>
                  <a:schemeClr val="tx1"/>
                </a:solidFill>
                <a:latin typeface="Trebuchet MS" panose="020B0603020202020204" pitchFamily="34" charset="0"/>
              </a:rPr>
              <a:t>nb : Mardi ==&gt; ateliers sur inscription (10h-12h) : aide à rédiger CV, LM et recherche d'employeur...</a:t>
            </a:r>
            <a:br>
              <a:rPr lang="fr-FR" sz="1996" dirty="0">
                <a:solidFill>
                  <a:schemeClr val="tx1"/>
                </a:solidFill>
                <a:latin typeface="Trebuchet MS" panose="020B0603020202020204" pitchFamily="34" charset="0"/>
              </a:rPr>
            </a:br>
            <a:r>
              <a:rPr lang="fr-FR" sz="1996" dirty="0">
                <a:solidFill>
                  <a:schemeClr val="tx1"/>
                </a:solidFill>
                <a:latin typeface="Trebuchet MS" panose="020B0603020202020204" pitchFamily="34" charset="0"/>
              </a:rPr>
              <a:t/>
            </a:r>
            <a:br>
              <a:rPr lang="fr-FR" sz="1996" dirty="0">
                <a:solidFill>
                  <a:schemeClr val="tx1"/>
                </a:solidFill>
                <a:latin typeface="Trebuchet MS" panose="020B0603020202020204" pitchFamily="34" charset="0"/>
              </a:rPr>
            </a:br>
            <a:r>
              <a:rPr lang="fr-FR" sz="1996" dirty="0">
                <a:solidFill>
                  <a:schemeClr val="tx1"/>
                </a:solidFill>
                <a:latin typeface="Trebuchet MS" panose="020B0603020202020204" pitchFamily="34" charset="0"/>
              </a:rPr>
              <a:t>Contact : contact@cfaedc.fr</a:t>
            </a:r>
            <a:r>
              <a:rPr lang="fr-FR" sz="1996" dirty="0"/>
              <a:t/>
            </a:r>
            <a:br>
              <a:rPr lang="fr-FR" sz="1996" dirty="0"/>
            </a:br>
            <a:r>
              <a:rPr lang="fr-FR" sz="1996" dirty="0"/>
              <a:t/>
            </a:r>
            <a:br>
              <a:rPr lang="fr-FR" sz="1996" dirty="0"/>
            </a:br>
            <a:r>
              <a:rPr lang="fr-FR" sz="1996" dirty="0"/>
              <a:t/>
            </a:r>
            <a:br>
              <a:rPr lang="fr-FR" sz="1996" dirty="0"/>
            </a:br>
            <a:r>
              <a:rPr lang="fr-FR" sz="1996" dirty="0"/>
              <a:t/>
            </a:r>
            <a:br>
              <a:rPr lang="fr-FR" sz="1996" dirty="0"/>
            </a:br>
            <a:r>
              <a:rPr lang="fr-FR" sz="1996" dirty="0"/>
              <a:t> </a:t>
            </a:r>
            <a:r>
              <a:rPr lang="fr-FR" sz="2177" b="1" u="sng" dirty="0"/>
              <a:t/>
            </a:r>
            <a:br>
              <a:rPr lang="fr-FR" sz="2177" b="1" u="sng" dirty="0"/>
            </a:br>
            <a:r>
              <a:rPr lang="fr-FR" sz="2177" b="1" u="sng" dirty="0"/>
              <a:t/>
            </a:r>
            <a:br>
              <a:rPr lang="fr-FR" sz="2177" b="1" u="sng" dirty="0"/>
            </a:br>
            <a:r>
              <a:rPr lang="fr-FR" sz="2177" b="1" u="sng" dirty="0"/>
              <a:t/>
            </a:r>
            <a:br>
              <a:rPr lang="fr-FR" sz="2177" b="1" u="sng" dirty="0"/>
            </a:br>
            <a:endParaRPr lang="fr-FR" sz="2177" b="1" u="sng" dirty="0"/>
          </a:p>
        </p:txBody>
      </p:sp>
    </p:spTree>
    <p:extLst>
      <p:ext uri="{BB962C8B-B14F-4D97-AF65-F5344CB8AC3E}">
        <p14:creationId xmlns:p14="http://schemas.microsoft.com/office/powerpoint/2010/main" val="3531279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726335" y="1562273"/>
            <a:ext cx="6636217" cy="2596566"/>
          </a:xfrm>
          <a:prstGeom prst="rect">
            <a:avLst/>
          </a:prstGeom>
          <a:noFill/>
          <a:ln cap="flat">
            <a:noFill/>
          </a:ln>
        </p:spPr>
        <p:txBody>
          <a:bodyPr vert="horz" wrap="square" lIns="82953" tIns="41476" rIns="82953" bIns="41476" anchor="t" anchorCtr="1" compatLnSpc="1">
            <a:spAutoFit/>
          </a:bodyPr>
          <a:lstStyle/>
          <a:p>
            <a:pPr algn="ctr" defTabSz="829544">
              <a:defRPr sz="1800" b="0" i="0" u="none" strike="noStrike" kern="0" cap="none" spc="0" baseline="0">
                <a:solidFill>
                  <a:srgbClr val="000000"/>
                </a:solidFill>
                <a:uFillTx/>
              </a:defRPr>
            </a:pPr>
            <a:endParaRPr lang="fr-FR" sz="5443" b="1">
              <a:solidFill>
                <a:srgbClr val="000000"/>
              </a:solidFill>
              <a:latin typeface="Calibri"/>
            </a:endParaRPr>
          </a:p>
          <a:p>
            <a:pPr algn="ctr" defTabSz="829544">
              <a:defRPr sz="1800" b="0" i="0" u="none" strike="noStrike" kern="0" cap="none" spc="0" baseline="0">
                <a:solidFill>
                  <a:srgbClr val="000000"/>
                </a:solidFill>
                <a:uFillTx/>
              </a:defRPr>
            </a:pPr>
            <a:r>
              <a:rPr lang="fr-FR" sz="5443" b="1">
                <a:solidFill>
                  <a:srgbClr val="000000"/>
                </a:solidFill>
                <a:latin typeface="Calibri"/>
              </a:rPr>
              <a:t>MERCI POUR VOTRE ATTENTION </a:t>
            </a:r>
          </a:p>
        </p:txBody>
      </p:sp>
    </p:spTree>
    <p:extLst>
      <p:ext uri="{BB962C8B-B14F-4D97-AF65-F5344CB8AC3E}">
        <p14:creationId xmlns:p14="http://schemas.microsoft.com/office/powerpoint/2010/main" val="2160472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2288029" y="1415829"/>
            <a:ext cx="8039403" cy="5095959"/>
          </a:xfrm>
          <a:prstGeom prst="rect">
            <a:avLst/>
          </a:prstGeom>
          <a:noFill/>
          <a:ln cap="flat">
            <a:noFill/>
          </a:ln>
        </p:spPr>
      </p:pic>
      <p:sp>
        <p:nvSpPr>
          <p:cNvPr id="3" name="ZoneTexte 3"/>
          <p:cNvSpPr txBox="1"/>
          <p:nvPr/>
        </p:nvSpPr>
        <p:spPr>
          <a:xfrm>
            <a:off x="3153707" y="491113"/>
            <a:ext cx="5029729" cy="291511"/>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350">
                <a:solidFill>
                  <a:srgbClr val="000000"/>
                </a:solidFill>
                <a:latin typeface="Calibri"/>
              </a:rPr>
              <a:t>ENSEIGNEMENTS COMMUNS. VOLUME HORAIRE PAR SEMAINE</a:t>
            </a:r>
          </a:p>
        </p:txBody>
      </p:sp>
      <p:sp>
        <p:nvSpPr>
          <p:cNvPr id="4" name="ZoneTexte 4"/>
          <p:cNvSpPr txBox="1"/>
          <p:nvPr/>
        </p:nvSpPr>
        <p:spPr>
          <a:xfrm>
            <a:off x="1415741" y="3028446"/>
            <a:ext cx="1214975" cy="291511"/>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350">
                <a:solidFill>
                  <a:srgbClr val="FF0000"/>
                </a:solidFill>
                <a:latin typeface="Calibri"/>
              </a:rPr>
              <a:t>      NOUVEAU</a:t>
            </a:r>
          </a:p>
        </p:txBody>
      </p:sp>
      <p:sp>
        <p:nvSpPr>
          <p:cNvPr id="5" name="ZoneTexte 5"/>
          <p:cNvSpPr txBox="1"/>
          <p:nvPr/>
        </p:nvSpPr>
        <p:spPr>
          <a:xfrm>
            <a:off x="1415741" y="5170036"/>
            <a:ext cx="1214975" cy="291511"/>
          </a:xfrm>
          <a:prstGeom prst="rect">
            <a:avLst/>
          </a:prstGeom>
          <a:noFill/>
          <a:ln cap="flat">
            <a:noFill/>
          </a:ln>
        </p:spPr>
        <p:txBody>
          <a:bodyPr vert="horz" wrap="square" lIns="82953" tIns="41476" rIns="82953" bIns="41476" anchor="t" anchorCtr="0" compatLnSpc="1">
            <a:spAutoFit/>
          </a:bodyPr>
          <a:lstStyle/>
          <a:p>
            <a:pPr defTabSz="829544">
              <a:defRPr sz="1800" b="0" i="0" u="none" strike="noStrike" kern="0" cap="none" spc="0" baseline="0">
                <a:solidFill>
                  <a:srgbClr val="000000"/>
                </a:solidFill>
                <a:uFillTx/>
              </a:defRPr>
            </a:pPr>
            <a:r>
              <a:rPr lang="fr-FR" sz="1350">
                <a:solidFill>
                  <a:srgbClr val="FF0000"/>
                </a:solidFill>
                <a:latin typeface="Calibri"/>
              </a:rPr>
              <a:t>      NOUVEAU</a:t>
            </a:r>
          </a:p>
        </p:txBody>
      </p:sp>
    </p:spTree>
    <p:extLst>
      <p:ext uri="{BB962C8B-B14F-4D97-AF65-F5344CB8AC3E}">
        <p14:creationId xmlns:p14="http://schemas.microsoft.com/office/powerpoint/2010/main" val="1218651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81</TotalTime>
  <Words>4744</Words>
  <Application>Microsoft Office PowerPoint</Application>
  <PresentationFormat>Grand écran</PresentationFormat>
  <Paragraphs>933</Paragraphs>
  <Slides>89</Slides>
  <Notes>52</Notes>
  <HiddenSlides>1</HiddenSlides>
  <MMClips>0</MMClips>
  <ScaleCrop>false</ScaleCrop>
  <HeadingPairs>
    <vt:vector size="6" baseType="variant">
      <vt:variant>
        <vt:lpstr>Polices utilisées</vt:lpstr>
      </vt:variant>
      <vt:variant>
        <vt:i4>15</vt:i4>
      </vt:variant>
      <vt:variant>
        <vt:lpstr>Thème</vt:lpstr>
      </vt:variant>
      <vt:variant>
        <vt:i4>1</vt:i4>
      </vt:variant>
      <vt:variant>
        <vt:lpstr>Titres des diapositives</vt:lpstr>
      </vt:variant>
      <vt:variant>
        <vt:i4>89</vt:i4>
      </vt:variant>
    </vt:vector>
  </HeadingPairs>
  <TitlesOfParts>
    <vt:vector size="105" baseType="lpstr">
      <vt:lpstr>Microsoft YaHei</vt:lpstr>
      <vt:lpstr>ＭＳ Ｐゴシック</vt:lpstr>
      <vt:lpstr>Arial</vt:lpstr>
      <vt:lpstr>Arial Unicode MS</vt:lpstr>
      <vt:lpstr>Calibri</vt:lpstr>
      <vt:lpstr>Constantia</vt:lpstr>
      <vt:lpstr>Gulim</vt:lpstr>
      <vt:lpstr>HG Mincho Light J</vt:lpstr>
      <vt:lpstr>IBM Plex Sans</vt:lpstr>
      <vt:lpstr>Lucida Sans Unicode</vt:lpstr>
      <vt:lpstr>Symbol</vt:lpstr>
      <vt:lpstr>Tahoma</vt:lpstr>
      <vt:lpstr>Times New Roman</vt:lpstr>
      <vt:lpstr>Trebuchet MS</vt:lpstr>
      <vt:lpstr>Wingdings 3</vt:lpstr>
      <vt:lpstr>Facette</vt:lpstr>
      <vt:lpstr>Présentation PowerPoint</vt:lpstr>
      <vt:lpstr>Rencontrer un psychologue de l’éducation nationale</vt:lpstr>
      <vt:lpstr>Présentation PowerPoint</vt:lpstr>
      <vt:lpstr>Les voies d’orientation après la 3ème?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Descriptif sur les enseignements de spécialité</vt:lpstr>
      <vt:lpstr>Le lycée Jean Paul Sartre (Bron) </vt:lpstr>
      <vt:lpstr>Présentation PowerPoint</vt:lpstr>
      <vt:lpstr>Présentation PowerPoint</vt:lpstr>
      <vt:lpstr>Présentation PowerPoint</vt:lpstr>
      <vt:lpstr>Le lycée Jean Paul Sartre (Bron)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CAP OU BAC PRO ?</vt:lpstr>
      <vt:lpstr>Présentation PowerPoint</vt:lpstr>
      <vt:lpstr>Se former sous statut scolaire ou apprenti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Calendrier de l’orientation</vt:lpstr>
      <vt:lpstr>Des choix qui se préparent…</vt:lpstr>
      <vt:lpstr>Des choix qui se préparent…</vt:lpstr>
      <vt:lpstr>Des choix qui se préparent…</vt:lpstr>
      <vt:lpstr>LYCEES PUBLICS</vt:lpstr>
      <vt:lpstr>Présentation PowerPoint</vt:lpstr>
      <vt:lpstr>LYCEE ARNAUD BELTRAME - MEYZIEU</vt:lpstr>
      <vt:lpstr>Présentation PowerPoint</vt:lpstr>
      <vt:lpstr>Présentation PowerPoint</vt:lpstr>
      <vt:lpstr>Présentation PowerPoint</vt:lpstr>
      <vt:lpstr>Présentation PowerPoint</vt:lpstr>
      <vt:lpstr>Présentation PowerPoint</vt:lpstr>
      <vt:lpstr>Présentation PowerPoint</vt:lpstr>
      <vt:lpstr>LP FAYS - VILLEURBANNE</vt:lpstr>
      <vt:lpstr>LYCEE FRANCOIS CEVERT - ECULLY</vt:lpstr>
      <vt:lpstr>LYCEE FRANCOIS RABELAIS - DARDILLY</vt:lpstr>
      <vt:lpstr>LP JEAN LURCAT - LYON 8</vt:lpstr>
      <vt:lpstr>LP PREMIER FILM (Lyon 8)</vt:lpstr>
      <vt:lpstr>LP EMILE BEJUIT - BRON</vt:lpstr>
      <vt:lpstr>LP TONY GARNIER - BRON</vt:lpstr>
      <vt:lpstr>LP LOUIS LABE - LYON 7</vt:lpstr>
      <vt:lpstr>LP HECTOR GUIMARD- LYON 7</vt:lpstr>
      <vt:lpstr>LP FERNAND FOREST</vt:lpstr>
      <vt:lpstr>LP HELENE BOUCHER - VENISSIEUX</vt:lpstr>
      <vt:lpstr>LP MARC SEGUIN proche métro Parilly CAP conducteur d'inst de production CAP électricien BAC PRO maintenance des systèmes de produ. Connectés BAC PRO métiers de l'électricité et de ses environnements connectés BAC PRO cybersécurité, informatique et réseaux, électronique   </vt:lpstr>
      <vt:lpstr>Présentation PowerPoint</vt:lpstr>
      <vt:lpstr>Présentation PowerPoint</vt:lpstr>
      <vt:lpstr>Présentation PowerPoint</vt:lpstr>
      <vt:lpstr>Présentation PowerPoint</vt:lpstr>
      <vt:lpstr>Présentation PowerPoint</vt:lpstr>
      <vt:lpstr>LYCEES PRIVES</vt:lpstr>
      <vt:lpstr>Lycée ST LOUIS ST BRUNO LYON 1  </vt:lpstr>
      <vt:lpstr>Lycée professionnel JAPY LYON 1  </vt:lpstr>
      <vt:lpstr>Présentation PowerPoint</vt:lpstr>
      <vt:lpstr>Lycée CARREL LYON 6  </vt:lpstr>
      <vt:lpstr>Lycée ST JOSEPH LYON 7</vt:lpstr>
      <vt:lpstr>Lycée ORT LYON 8</vt:lpstr>
      <vt:lpstr>Lycée LA MACHE LYON 8</vt:lpstr>
      <vt:lpstr>Lycée JEHANNE DE FRANCE LYON 9  </vt:lpstr>
      <vt:lpstr>APPRENTISSAGE</vt:lpstr>
      <vt:lpstr>CFA SEPR (LYON 3). Métro Grange Blanche 5mn de marche</vt:lpstr>
      <vt:lpstr>CFAI (LYON 8). Centre de formation d’apprenti de l’industrie</vt:lpstr>
      <vt:lpstr>ECOLE DES COMPETENCES (Bron)  - CAP accompagnant éducatif petite enfance - CAP employé polyvalent du commerce - BAC PRO métiers du commerce et de la vente option A et B (rentrée 2025) - BAC PRO assist. À la gestion des org. et de leurs activités (rentrée 2025)  nb : Mardi ==&gt; ateliers sur inscription (10h-12h) : aide à rédiger CV, LM et recherche d'employeur...  Contact : contact@cfaedc.fr        </vt:lpstr>
      <vt:lpstr>Présentation PowerPoint</vt:lpstr>
    </vt:vector>
  </TitlesOfParts>
  <Company>ACADEMIE DE LYON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sdang-van-truc</dc:creator>
  <cp:lastModifiedBy>sdang-van-truc</cp:lastModifiedBy>
  <cp:revision>12</cp:revision>
  <dcterms:created xsi:type="dcterms:W3CDTF">2026-01-10T20:29:47Z</dcterms:created>
  <dcterms:modified xsi:type="dcterms:W3CDTF">2026-01-11T13:15:47Z</dcterms:modified>
</cp:coreProperties>
</file>